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56" r:id="rId2"/>
    <p:sldId id="275" r:id="rId3"/>
    <p:sldId id="277" r:id="rId4"/>
    <p:sldId id="279" r:id="rId5"/>
    <p:sldId id="276" r:id="rId6"/>
    <p:sldId id="278" r:id="rId7"/>
    <p:sldId id="257" r:id="rId8"/>
    <p:sldId id="283" r:id="rId9"/>
    <p:sldId id="284" r:id="rId10"/>
    <p:sldId id="287" r:id="rId11"/>
    <p:sldId id="259" r:id="rId12"/>
    <p:sldId id="260" r:id="rId13"/>
    <p:sldId id="261" r:id="rId14"/>
    <p:sldId id="263" r:id="rId15"/>
    <p:sldId id="290" r:id="rId16"/>
    <p:sldId id="291" r:id="rId17"/>
    <p:sldId id="289" r:id="rId18"/>
    <p:sldId id="292" r:id="rId19"/>
    <p:sldId id="264" r:id="rId20"/>
    <p:sldId id="267" r:id="rId21"/>
    <p:sldId id="280" r:id="rId22"/>
    <p:sldId id="268" r:id="rId23"/>
    <p:sldId id="270" r:id="rId24"/>
    <p:sldId id="269" r:id="rId25"/>
    <p:sldId id="271" r:id="rId26"/>
    <p:sldId id="272" r:id="rId27"/>
    <p:sldId id="286" r:id="rId28"/>
    <p:sldId id="273" r:id="rId29"/>
    <p:sldId id="274" r:id="rId30"/>
    <p:sldId id="285"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104" d="100"/>
          <a:sy n="104" d="100"/>
        </p:scale>
        <p:origin x="-96"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459A4A-D8FC-9B4D-8C41-0BB619A7E2F3}" type="datetimeFigureOut">
              <a:rPr lang="en-US" smtClean="0"/>
              <a:t>2/22/2012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4D659B-3730-B447-8B7B-A5960BAD26AC}" type="slidenum">
              <a:rPr lang="en-US" smtClean="0"/>
              <a:t>‹#›</a:t>
            </a:fld>
            <a:endParaRPr lang="en-US"/>
          </a:p>
        </p:txBody>
      </p:sp>
    </p:spTree>
    <p:extLst>
      <p:ext uri="{BB962C8B-B14F-4D97-AF65-F5344CB8AC3E}">
        <p14:creationId xmlns:p14="http://schemas.microsoft.com/office/powerpoint/2010/main" val="113717707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4D659B-3730-B447-8B7B-A5960BAD26AC}" type="slidenum">
              <a:rPr lang="en-US" smtClean="0"/>
              <a:t>7</a:t>
            </a:fld>
            <a:endParaRPr lang="en-US"/>
          </a:p>
        </p:txBody>
      </p:sp>
    </p:spTree>
    <p:extLst>
      <p:ext uri="{BB962C8B-B14F-4D97-AF65-F5344CB8AC3E}">
        <p14:creationId xmlns:p14="http://schemas.microsoft.com/office/powerpoint/2010/main" val="1459590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Habitat</a:t>
            </a:r>
          </a:p>
          <a:p>
            <a:pPr lvl="1"/>
            <a:r>
              <a:rPr lang="en-US" dirty="0" smtClean="0"/>
              <a:t>Ledges</a:t>
            </a:r>
          </a:p>
          <a:p>
            <a:pPr lvl="1"/>
            <a:r>
              <a:rPr lang="en-US" dirty="0" smtClean="0"/>
              <a:t>Remote</a:t>
            </a:r>
          </a:p>
          <a:p>
            <a:pPr lvl="1"/>
            <a:r>
              <a:rPr lang="en-US" dirty="0" smtClean="0"/>
              <a:t>Offshore and coastal</a:t>
            </a:r>
          </a:p>
          <a:p>
            <a:endParaRPr lang="en-US" dirty="0"/>
          </a:p>
        </p:txBody>
      </p:sp>
      <p:sp>
        <p:nvSpPr>
          <p:cNvPr id="4" name="Slide Number Placeholder 3"/>
          <p:cNvSpPr>
            <a:spLocks noGrp="1"/>
          </p:cNvSpPr>
          <p:nvPr>
            <p:ph type="sldNum" sz="quarter" idx="10"/>
          </p:nvPr>
        </p:nvSpPr>
        <p:spPr/>
        <p:txBody>
          <a:bodyPr/>
          <a:lstStyle/>
          <a:p>
            <a:fld id="{874D659B-3730-B447-8B7B-A5960BAD26AC}" type="slidenum">
              <a:rPr lang="en-US" smtClean="0"/>
              <a:t>8</a:t>
            </a:fld>
            <a:endParaRPr lang="en-US"/>
          </a:p>
        </p:txBody>
      </p:sp>
    </p:spTree>
    <p:extLst>
      <p:ext uri="{BB962C8B-B14F-4D97-AF65-F5344CB8AC3E}">
        <p14:creationId xmlns:p14="http://schemas.microsoft.com/office/powerpoint/2010/main" val="361728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Diversity of species and strategies</a:t>
            </a:r>
          </a:p>
          <a:p>
            <a:endParaRPr lang="en-US" dirty="0"/>
          </a:p>
        </p:txBody>
      </p:sp>
      <p:sp>
        <p:nvSpPr>
          <p:cNvPr id="4" name="Slide Number Placeholder 3"/>
          <p:cNvSpPr>
            <a:spLocks noGrp="1"/>
          </p:cNvSpPr>
          <p:nvPr>
            <p:ph type="sldNum" sz="quarter" idx="10"/>
          </p:nvPr>
        </p:nvSpPr>
        <p:spPr/>
        <p:txBody>
          <a:bodyPr/>
          <a:lstStyle/>
          <a:p>
            <a:fld id="{874D659B-3730-B447-8B7B-A5960BAD26AC}" type="slidenum">
              <a:rPr lang="en-US" smtClean="0"/>
              <a:t>9</a:t>
            </a:fld>
            <a:endParaRPr lang="en-US"/>
          </a:p>
        </p:txBody>
      </p:sp>
    </p:spTree>
    <p:extLst>
      <p:ext uri="{BB962C8B-B14F-4D97-AF65-F5344CB8AC3E}">
        <p14:creationId xmlns:p14="http://schemas.microsoft.com/office/powerpoint/2010/main" val="2311941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http://</a:t>
            </a:r>
            <a:r>
              <a:rPr lang="en-US" sz="1200" dirty="0" err="1" smtClean="0"/>
              <a:t>www.youtube.com</a:t>
            </a:r>
            <a:r>
              <a:rPr lang="en-US" sz="1200" dirty="0" smtClean="0"/>
              <a:t>/</a:t>
            </a:r>
            <a:r>
              <a:rPr lang="en-US" sz="1200" dirty="0" err="1" smtClean="0"/>
              <a:t>watch?v</a:t>
            </a:r>
            <a:r>
              <a:rPr lang="en-US" sz="1200" dirty="0" smtClean="0"/>
              <a:t>=</a:t>
            </a:r>
            <a:r>
              <a:rPr lang="en-US" sz="1200" dirty="0" err="1" smtClean="0"/>
              <a:t>zCspWEcXdZk</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874D659B-3730-B447-8B7B-A5960BAD26AC}" type="slidenum">
              <a:rPr lang="en-US" smtClean="0"/>
              <a:t>10</a:t>
            </a:fld>
            <a:endParaRPr lang="en-US"/>
          </a:p>
        </p:txBody>
      </p:sp>
    </p:spTree>
    <p:extLst>
      <p:ext uri="{BB962C8B-B14F-4D97-AF65-F5344CB8AC3E}">
        <p14:creationId xmlns:p14="http://schemas.microsoft.com/office/powerpoint/2010/main" val="2544180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dirty="0" smtClean="0"/>
              <a:t>Wide geographical distribution</a:t>
            </a:r>
          </a:p>
          <a:p>
            <a:pPr marL="0" marR="0" lvl="1" indent="0" algn="l" defTabSz="457200" rtl="0" eaLnBrk="1" fontAlgn="auto" latinLnBrk="0" hangingPunct="1">
              <a:lnSpc>
                <a:spcPct val="100000"/>
              </a:lnSpc>
              <a:spcBef>
                <a:spcPts val="0"/>
              </a:spcBef>
              <a:spcAft>
                <a:spcPts val="0"/>
              </a:spcAft>
              <a:buClrTx/>
              <a:buSzTx/>
              <a:buFontTx/>
              <a:buNone/>
              <a:tabLst/>
              <a:defRPr/>
            </a:pPr>
            <a:r>
              <a:rPr lang="en-US" dirty="0" smtClean="0"/>
              <a:t>Central place foraging</a:t>
            </a:r>
          </a:p>
          <a:p>
            <a:endParaRPr lang="en-US" dirty="0"/>
          </a:p>
        </p:txBody>
      </p:sp>
      <p:sp>
        <p:nvSpPr>
          <p:cNvPr id="4" name="Slide Number Placeholder 3"/>
          <p:cNvSpPr>
            <a:spLocks noGrp="1"/>
          </p:cNvSpPr>
          <p:nvPr>
            <p:ph type="sldNum" sz="quarter" idx="10"/>
          </p:nvPr>
        </p:nvSpPr>
        <p:spPr/>
        <p:txBody>
          <a:bodyPr/>
          <a:lstStyle/>
          <a:p>
            <a:fld id="{874D659B-3730-B447-8B7B-A5960BAD26AC}" type="slidenum">
              <a:rPr lang="en-US" smtClean="0"/>
              <a:t>11</a:t>
            </a:fld>
            <a:endParaRPr lang="en-US"/>
          </a:p>
        </p:txBody>
      </p:sp>
    </p:spTree>
    <p:extLst>
      <p:ext uri="{BB962C8B-B14F-4D97-AF65-F5344CB8AC3E}">
        <p14:creationId xmlns:p14="http://schemas.microsoft.com/office/powerpoint/2010/main" val="3874518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High </a:t>
            </a:r>
            <a:r>
              <a:rPr lang="en-US" dirty="0" smtClean="0"/>
              <a:t>energy</a:t>
            </a:r>
          </a:p>
          <a:p>
            <a:r>
              <a:rPr lang="en-US" dirty="0" smtClean="0"/>
              <a:t>Fat, ugly,</a:t>
            </a:r>
            <a:r>
              <a:rPr lang="en-US" baseline="0" dirty="0" smtClean="0"/>
              <a:t> bastards</a:t>
            </a:r>
          </a:p>
          <a:p>
            <a:r>
              <a:rPr lang="en-US" baseline="0" dirty="0" smtClean="0"/>
              <a:t>High lipid and protein content</a:t>
            </a:r>
            <a:endParaRPr lang="en-US" dirty="0"/>
          </a:p>
        </p:txBody>
      </p:sp>
      <p:sp>
        <p:nvSpPr>
          <p:cNvPr id="4" name="Slide Number Placeholder 3"/>
          <p:cNvSpPr>
            <a:spLocks noGrp="1"/>
          </p:cNvSpPr>
          <p:nvPr>
            <p:ph type="sldNum" sz="quarter" idx="10"/>
          </p:nvPr>
        </p:nvSpPr>
        <p:spPr/>
        <p:txBody>
          <a:bodyPr/>
          <a:lstStyle/>
          <a:p>
            <a:fld id="{874D659B-3730-B447-8B7B-A5960BAD26AC}" type="slidenum">
              <a:rPr lang="en-US" smtClean="0"/>
              <a:t>13</a:t>
            </a:fld>
            <a:endParaRPr lang="en-US"/>
          </a:p>
        </p:txBody>
      </p:sp>
    </p:spTree>
    <p:extLst>
      <p:ext uri="{BB962C8B-B14F-4D97-AF65-F5344CB8AC3E}">
        <p14:creationId xmlns:p14="http://schemas.microsoft.com/office/powerpoint/2010/main" val="36785737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Influenced by climate variability</a:t>
            </a:r>
          </a:p>
          <a:p>
            <a:r>
              <a:rPr lang="en-US" dirty="0" smtClean="0"/>
              <a:t>Early reproduction</a:t>
            </a:r>
          </a:p>
          <a:p>
            <a:r>
              <a:rPr lang="en-US" dirty="0" smtClean="0"/>
              <a:t>Influenced by top-down, bottom up and wasp waist?</a:t>
            </a:r>
          </a:p>
          <a:p>
            <a:endParaRPr lang="en-US" dirty="0"/>
          </a:p>
        </p:txBody>
      </p:sp>
      <p:sp>
        <p:nvSpPr>
          <p:cNvPr id="4" name="Slide Number Placeholder 3"/>
          <p:cNvSpPr>
            <a:spLocks noGrp="1"/>
          </p:cNvSpPr>
          <p:nvPr>
            <p:ph type="sldNum" sz="quarter" idx="10"/>
          </p:nvPr>
        </p:nvSpPr>
        <p:spPr/>
        <p:txBody>
          <a:bodyPr/>
          <a:lstStyle/>
          <a:p>
            <a:fld id="{874D659B-3730-B447-8B7B-A5960BAD26AC}" type="slidenum">
              <a:rPr lang="en-US" smtClean="0"/>
              <a:t>14</a:t>
            </a:fld>
            <a:endParaRPr lang="en-US"/>
          </a:p>
        </p:txBody>
      </p:sp>
    </p:spTree>
    <p:extLst>
      <p:ext uri="{BB962C8B-B14F-4D97-AF65-F5344CB8AC3E}">
        <p14:creationId xmlns:p14="http://schemas.microsoft.com/office/powerpoint/2010/main" val="3554391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Initial data from Norway, Alaska</a:t>
            </a:r>
          </a:p>
          <a:p>
            <a:endParaRPr lang="en-US" dirty="0"/>
          </a:p>
        </p:txBody>
      </p:sp>
      <p:sp>
        <p:nvSpPr>
          <p:cNvPr id="4" name="Slide Number Placeholder 3"/>
          <p:cNvSpPr>
            <a:spLocks noGrp="1"/>
          </p:cNvSpPr>
          <p:nvPr>
            <p:ph type="sldNum" sz="quarter" idx="10"/>
          </p:nvPr>
        </p:nvSpPr>
        <p:spPr/>
        <p:txBody>
          <a:bodyPr/>
          <a:lstStyle/>
          <a:p>
            <a:fld id="{874D659B-3730-B447-8B7B-A5960BAD26AC}" type="slidenum">
              <a:rPr lang="en-US" smtClean="0"/>
              <a:t>21</a:t>
            </a:fld>
            <a:endParaRPr lang="en-US"/>
          </a:p>
        </p:txBody>
      </p:sp>
    </p:spTree>
    <p:extLst>
      <p:ext uri="{BB962C8B-B14F-4D97-AF65-F5344CB8AC3E}">
        <p14:creationId xmlns:p14="http://schemas.microsoft.com/office/powerpoint/2010/main" val="1065703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a:ln/>
        </p:spPr>
      </p:sp>
      <p:sp>
        <p:nvSpPr>
          <p:cNvPr id="3584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charset="0"/>
                <a:ea typeface="ＭＳ Ｐゴシック" charset="0"/>
                <a:cs typeface="ＭＳ Ｐゴシック" charset="0"/>
              </a:rPr>
              <a:t>Definitions: The new system is different. The </a:t>
            </a:r>
          </a:p>
        </p:txBody>
      </p:sp>
      <p:sp>
        <p:nvSpPr>
          <p:cNvPr id="3584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C08C7200-2EA4-834B-B92A-AF38356AC005}" type="slidenum">
              <a:rPr lang="sv-SE" sz="1200"/>
              <a:pPr/>
              <a:t>27</a:t>
            </a:fld>
            <a:endParaRPr lang="sv-SE"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268EF5A-2BFF-5D41-8F17-8F048FBA9596}" type="datetimeFigureOut">
              <a:rPr lang="en-US" smtClean="0"/>
              <a:t>2/22/2012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81DC3F-ECB9-854D-B7C5-0A4EABB1AE4C}" type="slidenum">
              <a:rPr lang="en-US" smtClean="0"/>
              <a:t>‹#›</a:t>
            </a:fld>
            <a:endParaRPr lang="en-US"/>
          </a:p>
        </p:txBody>
      </p:sp>
    </p:spTree>
    <p:extLst>
      <p:ext uri="{BB962C8B-B14F-4D97-AF65-F5344CB8AC3E}">
        <p14:creationId xmlns:p14="http://schemas.microsoft.com/office/powerpoint/2010/main" val="3097706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10"/>
          </p:nvPr>
        </p:nvSpPr>
        <p:spPr/>
        <p:txBody>
          <a:bodyPr/>
          <a:lstStyle/>
          <a:p>
            <a:fld id="{8268EF5A-2BFF-5D41-8F17-8F048FBA9596}" type="datetimeFigureOut">
              <a:rPr lang="en-US" smtClean="0"/>
              <a:t>2/22/2012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81DC3F-ECB9-854D-B7C5-0A4EABB1AE4C}" type="slidenum">
              <a:rPr lang="en-US" smtClean="0"/>
              <a:t>‹#›</a:t>
            </a:fld>
            <a:endParaRPr lang="en-US"/>
          </a:p>
        </p:txBody>
      </p:sp>
    </p:spTree>
    <p:extLst>
      <p:ext uri="{BB962C8B-B14F-4D97-AF65-F5344CB8AC3E}">
        <p14:creationId xmlns:p14="http://schemas.microsoft.com/office/powerpoint/2010/main" val="3874558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sv-S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10"/>
          </p:nvPr>
        </p:nvSpPr>
        <p:spPr/>
        <p:txBody>
          <a:bodyPr/>
          <a:lstStyle/>
          <a:p>
            <a:fld id="{8268EF5A-2BFF-5D41-8F17-8F048FBA9596}" type="datetimeFigureOut">
              <a:rPr lang="en-US" smtClean="0"/>
              <a:t>2/22/2012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81DC3F-ECB9-854D-B7C5-0A4EABB1AE4C}" type="slidenum">
              <a:rPr lang="en-US" smtClean="0"/>
              <a:t>‹#›</a:t>
            </a:fld>
            <a:endParaRPr lang="en-US"/>
          </a:p>
        </p:txBody>
      </p:sp>
    </p:spTree>
    <p:extLst>
      <p:ext uri="{BB962C8B-B14F-4D97-AF65-F5344CB8AC3E}">
        <p14:creationId xmlns:p14="http://schemas.microsoft.com/office/powerpoint/2010/main" val="2049827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Content Placeholder 2"/>
          <p:cNvSpPr>
            <a:spLocks noGrp="1"/>
          </p:cNvSpPr>
          <p:nvPr>
            <p:ph idx="1"/>
          </p:nvPr>
        </p:nvSpPr>
        <p:spPr/>
        <p:txBody>
          <a:body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10"/>
          </p:nvPr>
        </p:nvSpPr>
        <p:spPr/>
        <p:txBody>
          <a:bodyPr/>
          <a:lstStyle/>
          <a:p>
            <a:fld id="{8268EF5A-2BFF-5D41-8F17-8F048FBA9596}" type="datetimeFigureOut">
              <a:rPr lang="en-US" smtClean="0"/>
              <a:t>2/22/2012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81DC3F-ECB9-854D-B7C5-0A4EABB1AE4C}" type="slidenum">
              <a:rPr lang="en-US" smtClean="0"/>
              <a:t>‹#›</a:t>
            </a:fld>
            <a:endParaRPr lang="en-US"/>
          </a:p>
        </p:txBody>
      </p:sp>
    </p:spTree>
    <p:extLst>
      <p:ext uri="{BB962C8B-B14F-4D97-AF65-F5344CB8AC3E}">
        <p14:creationId xmlns:p14="http://schemas.microsoft.com/office/powerpoint/2010/main" val="3851448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sv-S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smtClean="0"/>
              <a:t>Click to edit Master text styles</a:t>
            </a:r>
          </a:p>
        </p:txBody>
      </p:sp>
      <p:sp>
        <p:nvSpPr>
          <p:cNvPr id="4" name="Date Placeholder 3"/>
          <p:cNvSpPr>
            <a:spLocks noGrp="1"/>
          </p:cNvSpPr>
          <p:nvPr>
            <p:ph type="dt" sz="half" idx="10"/>
          </p:nvPr>
        </p:nvSpPr>
        <p:spPr/>
        <p:txBody>
          <a:bodyPr/>
          <a:lstStyle/>
          <a:p>
            <a:fld id="{8268EF5A-2BFF-5D41-8F17-8F048FBA9596}" type="datetimeFigureOut">
              <a:rPr lang="en-US" smtClean="0"/>
              <a:t>2/22/2012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81DC3F-ECB9-854D-B7C5-0A4EABB1AE4C}" type="slidenum">
              <a:rPr lang="en-US" smtClean="0"/>
              <a:t>‹#›</a:t>
            </a:fld>
            <a:endParaRPr lang="en-US"/>
          </a:p>
        </p:txBody>
      </p:sp>
    </p:spTree>
    <p:extLst>
      <p:ext uri="{BB962C8B-B14F-4D97-AF65-F5344CB8AC3E}">
        <p14:creationId xmlns:p14="http://schemas.microsoft.com/office/powerpoint/2010/main" val="1748152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5" name="Date Placeholder 4"/>
          <p:cNvSpPr>
            <a:spLocks noGrp="1"/>
          </p:cNvSpPr>
          <p:nvPr>
            <p:ph type="dt" sz="half" idx="10"/>
          </p:nvPr>
        </p:nvSpPr>
        <p:spPr/>
        <p:txBody>
          <a:bodyPr/>
          <a:lstStyle/>
          <a:p>
            <a:fld id="{8268EF5A-2BFF-5D41-8F17-8F048FBA9596}" type="datetimeFigureOut">
              <a:rPr lang="en-US" smtClean="0"/>
              <a:t>2/22/2012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81DC3F-ECB9-854D-B7C5-0A4EABB1AE4C}" type="slidenum">
              <a:rPr lang="en-US" smtClean="0"/>
              <a:t>‹#›</a:t>
            </a:fld>
            <a:endParaRPr lang="en-US"/>
          </a:p>
        </p:txBody>
      </p:sp>
    </p:spTree>
    <p:extLst>
      <p:ext uri="{BB962C8B-B14F-4D97-AF65-F5344CB8AC3E}">
        <p14:creationId xmlns:p14="http://schemas.microsoft.com/office/powerpoint/2010/main" val="33043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sv-S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7" name="Date Placeholder 6"/>
          <p:cNvSpPr>
            <a:spLocks noGrp="1"/>
          </p:cNvSpPr>
          <p:nvPr>
            <p:ph type="dt" sz="half" idx="10"/>
          </p:nvPr>
        </p:nvSpPr>
        <p:spPr/>
        <p:txBody>
          <a:bodyPr/>
          <a:lstStyle/>
          <a:p>
            <a:fld id="{8268EF5A-2BFF-5D41-8F17-8F048FBA9596}" type="datetimeFigureOut">
              <a:rPr lang="en-US" smtClean="0"/>
              <a:t>2/22/2012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81DC3F-ECB9-854D-B7C5-0A4EABB1AE4C}" type="slidenum">
              <a:rPr lang="en-US" smtClean="0"/>
              <a:t>‹#›</a:t>
            </a:fld>
            <a:endParaRPr lang="en-US"/>
          </a:p>
        </p:txBody>
      </p:sp>
    </p:spTree>
    <p:extLst>
      <p:ext uri="{BB962C8B-B14F-4D97-AF65-F5344CB8AC3E}">
        <p14:creationId xmlns:p14="http://schemas.microsoft.com/office/powerpoint/2010/main" val="1225152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Date Placeholder 2"/>
          <p:cNvSpPr>
            <a:spLocks noGrp="1"/>
          </p:cNvSpPr>
          <p:nvPr>
            <p:ph type="dt" sz="half" idx="10"/>
          </p:nvPr>
        </p:nvSpPr>
        <p:spPr/>
        <p:txBody>
          <a:bodyPr/>
          <a:lstStyle/>
          <a:p>
            <a:fld id="{8268EF5A-2BFF-5D41-8F17-8F048FBA9596}" type="datetimeFigureOut">
              <a:rPr lang="en-US" smtClean="0"/>
              <a:t>2/22/2012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81DC3F-ECB9-854D-B7C5-0A4EABB1AE4C}" type="slidenum">
              <a:rPr lang="en-US" smtClean="0"/>
              <a:t>‹#›</a:t>
            </a:fld>
            <a:endParaRPr lang="en-US"/>
          </a:p>
        </p:txBody>
      </p:sp>
    </p:spTree>
    <p:extLst>
      <p:ext uri="{BB962C8B-B14F-4D97-AF65-F5344CB8AC3E}">
        <p14:creationId xmlns:p14="http://schemas.microsoft.com/office/powerpoint/2010/main" val="2714566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68EF5A-2BFF-5D41-8F17-8F048FBA9596}" type="datetimeFigureOut">
              <a:rPr lang="en-US" smtClean="0"/>
              <a:t>2/22/2012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81DC3F-ECB9-854D-B7C5-0A4EABB1AE4C}" type="slidenum">
              <a:rPr lang="en-US" smtClean="0"/>
              <a:t>‹#›</a:t>
            </a:fld>
            <a:endParaRPr lang="en-US"/>
          </a:p>
        </p:txBody>
      </p:sp>
    </p:spTree>
    <p:extLst>
      <p:ext uri="{BB962C8B-B14F-4D97-AF65-F5344CB8AC3E}">
        <p14:creationId xmlns:p14="http://schemas.microsoft.com/office/powerpoint/2010/main" val="2218535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sv-S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Click to edit Master text styles</a:t>
            </a:r>
          </a:p>
        </p:txBody>
      </p:sp>
      <p:sp>
        <p:nvSpPr>
          <p:cNvPr id="5" name="Date Placeholder 4"/>
          <p:cNvSpPr>
            <a:spLocks noGrp="1"/>
          </p:cNvSpPr>
          <p:nvPr>
            <p:ph type="dt" sz="half" idx="10"/>
          </p:nvPr>
        </p:nvSpPr>
        <p:spPr/>
        <p:txBody>
          <a:bodyPr/>
          <a:lstStyle/>
          <a:p>
            <a:fld id="{8268EF5A-2BFF-5D41-8F17-8F048FBA9596}" type="datetimeFigureOut">
              <a:rPr lang="en-US" smtClean="0"/>
              <a:t>2/22/2012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81DC3F-ECB9-854D-B7C5-0A4EABB1AE4C}" type="slidenum">
              <a:rPr lang="en-US" smtClean="0"/>
              <a:t>‹#›</a:t>
            </a:fld>
            <a:endParaRPr lang="en-US"/>
          </a:p>
        </p:txBody>
      </p:sp>
    </p:spTree>
    <p:extLst>
      <p:ext uri="{BB962C8B-B14F-4D97-AF65-F5344CB8AC3E}">
        <p14:creationId xmlns:p14="http://schemas.microsoft.com/office/powerpoint/2010/main" val="413312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sv-S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Click to edit Master text styles</a:t>
            </a:r>
          </a:p>
        </p:txBody>
      </p:sp>
      <p:sp>
        <p:nvSpPr>
          <p:cNvPr id="5" name="Date Placeholder 4"/>
          <p:cNvSpPr>
            <a:spLocks noGrp="1"/>
          </p:cNvSpPr>
          <p:nvPr>
            <p:ph type="dt" sz="half" idx="10"/>
          </p:nvPr>
        </p:nvSpPr>
        <p:spPr/>
        <p:txBody>
          <a:bodyPr/>
          <a:lstStyle/>
          <a:p>
            <a:fld id="{8268EF5A-2BFF-5D41-8F17-8F048FBA9596}" type="datetimeFigureOut">
              <a:rPr lang="en-US" smtClean="0"/>
              <a:t>2/22/2012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81DC3F-ECB9-854D-B7C5-0A4EABB1AE4C}" type="slidenum">
              <a:rPr lang="en-US" smtClean="0"/>
              <a:t>‹#›</a:t>
            </a:fld>
            <a:endParaRPr lang="en-US"/>
          </a:p>
        </p:txBody>
      </p:sp>
    </p:spTree>
    <p:extLst>
      <p:ext uri="{BB962C8B-B14F-4D97-AF65-F5344CB8AC3E}">
        <p14:creationId xmlns:p14="http://schemas.microsoft.com/office/powerpoint/2010/main" val="6682185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68EF5A-2BFF-5D41-8F17-8F048FBA9596}" type="datetimeFigureOut">
              <a:rPr lang="en-US" smtClean="0"/>
              <a:t>2/22/2012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81DC3F-ECB9-854D-B7C5-0A4EABB1AE4C}" type="slidenum">
              <a:rPr lang="en-US" smtClean="0"/>
              <a:t>‹#›</a:t>
            </a:fld>
            <a:endParaRPr lang="en-US"/>
          </a:p>
        </p:txBody>
      </p:sp>
    </p:spTree>
    <p:extLst>
      <p:ext uri="{BB962C8B-B14F-4D97-AF65-F5344CB8AC3E}">
        <p14:creationId xmlns:p14="http://schemas.microsoft.com/office/powerpoint/2010/main" val="16376220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6.png"/><Relationship Id="rId4"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Macintosh%20HD:Users:Martina:Documents:BalticSeabird:Loggor,%20skyltar:wwflogga.doc!OLE_LINK1"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30311" y="667439"/>
            <a:ext cx="7284050" cy="1988953"/>
          </a:xfrm>
          <a:solidFill>
            <a:schemeClr val="bg1"/>
          </a:solidFill>
        </p:spPr>
        <p:txBody>
          <a:bodyPr>
            <a:noAutofit/>
          </a:bodyPr>
          <a:lstStyle/>
          <a:p>
            <a:r>
              <a:rPr lang="en-US" sz="3600" b="1" dirty="0" smtClean="0"/>
              <a:t>Save a third for the birds: </a:t>
            </a:r>
            <a:br>
              <a:rPr lang="en-US" sz="3600" b="1" dirty="0" smtClean="0"/>
            </a:br>
            <a:r>
              <a:rPr lang="en-US" sz="3600" b="1" dirty="0" smtClean="0"/>
              <a:t>Tipping points and why seabirds depend on access to one third of the worlds´ fish</a:t>
            </a:r>
            <a:endParaRPr lang="en-US" sz="3600" b="1" dirty="0"/>
          </a:p>
        </p:txBody>
      </p:sp>
      <p:sp>
        <p:nvSpPr>
          <p:cNvPr id="3" name="Subtitle 2"/>
          <p:cNvSpPr>
            <a:spLocks noGrp="1"/>
          </p:cNvSpPr>
          <p:nvPr>
            <p:ph type="subTitle" idx="1"/>
          </p:nvPr>
        </p:nvSpPr>
        <p:spPr>
          <a:xfrm>
            <a:off x="2126362" y="2831017"/>
            <a:ext cx="5085807" cy="1044317"/>
          </a:xfrm>
          <a:solidFill>
            <a:schemeClr val="bg1"/>
          </a:solidFill>
          <a:ln>
            <a:noFill/>
          </a:ln>
        </p:spPr>
        <p:txBody>
          <a:bodyPr>
            <a:normAutofit fontScale="70000" lnSpcReduction="20000"/>
          </a:bodyPr>
          <a:lstStyle/>
          <a:p>
            <a:r>
              <a:rPr lang="en-US" dirty="0" smtClean="0">
                <a:solidFill>
                  <a:srgbClr val="000000"/>
                </a:solidFill>
              </a:rPr>
              <a:t>Stockholm Seminar</a:t>
            </a:r>
          </a:p>
          <a:p>
            <a:r>
              <a:rPr lang="en-US" dirty="0" smtClean="0">
                <a:solidFill>
                  <a:srgbClr val="000000"/>
                </a:solidFill>
              </a:rPr>
              <a:t>February 21, 2012</a:t>
            </a:r>
          </a:p>
          <a:p>
            <a:r>
              <a:rPr lang="en-US" dirty="0" smtClean="0">
                <a:solidFill>
                  <a:srgbClr val="000000"/>
                </a:solidFill>
              </a:rPr>
              <a:t>Henrik Österblom</a:t>
            </a:r>
            <a:endParaRPr lang="en-US" dirty="0">
              <a:solidFill>
                <a:srgbClr val="000000"/>
              </a:solidFill>
            </a:endParaRP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93783" y="3880434"/>
            <a:ext cx="4227191" cy="1800470"/>
          </a:xfrm>
          <a:prstGeom prst="rect">
            <a:avLst/>
          </a:prstGeom>
        </p:spPr>
      </p:pic>
      <p:sp>
        <p:nvSpPr>
          <p:cNvPr id="9" name="Rectangle 8"/>
          <p:cNvSpPr>
            <a:spLocks noChangeArrowheads="1"/>
          </p:cNvSpPr>
          <p:nvPr/>
        </p:nvSpPr>
        <p:spPr bwMode="auto">
          <a:xfrm>
            <a:off x="0" y="0"/>
            <a:ext cx="9144000" cy="211666"/>
          </a:xfrm>
          <a:prstGeom prst="rect">
            <a:avLst/>
          </a:prstGeom>
          <a:solidFill>
            <a:srgbClr val="ED55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pic>
        <p:nvPicPr>
          <p:cNvPr id="10" name="Picture 9" descr="ppt_bak3.pd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15693"/>
            <a:ext cx="9144000" cy="7080627"/>
          </a:xfrm>
          <a:prstGeom prst="rect">
            <a:avLst/>
          </a:prstGeom>
        </p:spPr>
      </p:pic>
      <p:cxnSp>
        <p:nvCxnSpPr>
          <p:cNvPr id="11" name="Straight Connector 10"/>
          <p:cNvCxnSpPr/>
          <p:nvPr/>
        </p:nvCxnSpPr>
        <p:spPr>
          <a:xfrm>
            <a:off x="-34925" y="6051726"/>
            <a:ext cx="9144000" cy="0"/>
          </a:xfrm>
          <a:prstGeom prst="line">
            <a:avLst/>
          </a:prstGeom>
          <a:ln>
            <a:solidFill>
              <a:srgbClr val="ED551A"/>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008606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Gannet diving [Amazing__].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64451" y="1417638"/>
            <a:ext cx="9308451" cy="4383088"/>
          </a:xfrm>
        </p:spPr>
      </p:pic>
      <p:sp>
        <p:nvSpPr>
          <p:cNvPr id="5" name="Title 4"/>
          <p:cNvSpPr>
            <a:spLocks noGrp="1"/>
          </p:cNvSpPr>
          <p:nvPr>
            <p:ph type="title"/>
          </p:nvPr>
        </p:nvSpPr>
        <p:spPr/>
        <p:txBody>
          <a:bodyPr/>
          <a:lstStyle/>
          <a:p>
            <a:endParaRPr lang="en-US" dirty="0"/>
          </a:p>
        </p:txBody>
      </p:sp>
    </p:spTree>
    <p:extLst>
      <p:ext uri="{BB962C8B-B14F-4D97-AF65-F5344CB8AC3E}">
        <p14:creationId xmlns:p14="http://schemas.microsoft.com/office/powerpoint/2010/main" val="316634080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1885364"/>
            <a:ext cx="9144000" cy="3758965"/>
          </a:xfrm>
          <a:prstGeom prst="rect">
            <a:avLst/>
          </a:prstGeom>
        </p:spPr>
      </p:pic>
      <p:sp>
        <p:nvSpPr>
          <p:cNvPr id="2" name="Title 1"/>
          <p:cNvSpPr>
            <a:spLocks noGrp="1"/>
          </p:cNvSpPr>
          <p:nvPr>
            <p:ph type="title"/>
          </p:nvPr>
        </p:nvSpPr>
        <p:spPr/>
        <p:txBody>
          <a:bodyPr/>
          <a:lstStyle/>
          <a:p>
            <a:r>
              <a:rPr lang="en-US" dirty="0" smtClean="0"/>
              <a:t>Seabird distribution</a:t>
            </a:r>
            <a:endParaRPr lang="en-US" dirty="0"/>
          </a:p>
        </p:txBody>
      </p:sp>
      <p:sp>
        <p:nvSpPr>
          <p:cNvPr id="3" name="Content Placeholder 2"/>
          <p:cNvSpPr>
            <a:spLocks noGrp="1"/>
          </p:cNvSpPr>
          <p:nvPr>
            <p:ph idx="1"/>
          </p:nvPr>
        </p:nvSpPr>
        <p:spPr>
          <a:xfrm>
            <a:off x="457200" y="1417638"/>
            <a:ext cx="8229600" cy="4525963"/>
          </a:xfrm>
        </p:spPr>
        <p:txBody>
          <a:bodyPr/>
          <a:lstStyle/>
          <a:p>
            <a:r>
              <a:rPr lang="en-US" dirty="0" err="1" smtClean="0"/>
              <a:t>Karpouzi</a:t>
            </a:r>
            <a:r>
              <a:rPr lang="en-US" dirty="0" smtClean="0"/>
              <a:t> </a:t>
            </a:r>
            <a:r>
              <a:rPr lang="en-US" dirty="0"/>
              <a:t>et al. 2007, </a:t>
            </a:r>
            <a:r>
              <a:rPr lang="en-US" i="1" dirty="0"/>
              <a:t>MEPS</a:t>
            </a:r>
            <a:endParaRPr lang="en-US" dirty="0"/>
          </a:p>
        </p:txBody>
      </p:sp>
      <p:sp>
        <p:nvSpPr>
          <p:cNvPr id="5" name="Rectangle 8"/>
          <p:cNvSpPr>
            <a:spLocks noChangeArrowheads="1"/>
          </p:cNvSpPr>
          <p:nvPr/>
        </p:nvSpPr>
        <p:spPr bwMode="auto">
          <a:xfrm>
            <a:off x="0" y="0"/>
            <a:ext cx="9144000" cy="211666"/>
          </a:xfrm>
          <a:prstGeom prst="rect">
            <a:avLst/>
          </a:prstGeom>
          <a:solidFill>
            <a:srgbClr val="ED55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cxnSp>
        <p:nvCxnSpPr>
          <p:cNvPr id="6" name="Straight Connector 5"/>
          <p:cNvCxnSpPr/>
          <p:nvPr/>
        </p:nvCxnSpPr>
        <p:spPr>
          <a:xfrm>
            <a:off x="-34925" y="6051726"/>
            <a:ext cx="9144000" cy="0"/>
          </a:xfrm>
          <a:prstGeom prst="line">
            <a:avLst/>
          </a:prstGeom>
          <a:ln>
            <a:solidFill>
              <a:srgbClr val="ED551A"/>
            </a:solidFill>
          </a:ln>
          <a:effectLst/>
        </p:spPr>
        <p:style>
          <a:lnRef idx="2">
            <a:schemeClr val="accent1"/>
          </a:lnRef>
          <a:fillRef idx="0">
            <a:schemeClr val="accent1"/>
          </a:fillRef>
          <a:effectRef idx="1">
            <a:schemeClr val="accent1"/>
          </a:effectRef>
          <a:fontRef idx="minor">
            <a:schemeClr val="tx1"/>
          </a:fontRef>
        </p:style>
      </p:cxnSp>
      <p:pic>
        <p:nvPicPr>
          <p:cNvPr id="7" name="Picture 6" descr="ppt_bak3.pd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222627"/>
            <a:ext cx="9144000" cy="7080627"/>
          </a:xfrm>
          <a:prstGeom prst="rect">
            <a:avLst/>
          </a:prstGeom>
        </p:spPr>
      </p:pic>
    </p:spTree>
    <p:extLst>
      <p:ext uri="{BB962C8B-B14F-4D97-AF65-F5344CB8AC3E}">
        <p14:creationId xmlns:p14="http://schemas.microsoft.com/office/powerpoint/2010/main" val="7552802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Seabirds</a:t>
            </a:r>
            <a:endParaRPr lang="en-US" dirty="0"/>
          </a:p>
        </p:txBody>
      </p:sp>
      <p:sp>
        <p:nvSpPr>
          <p:cNvPr id="3" name="Content Placeholder 2"/>
          <p:cNvSpPr>
            <a:spLocks noGrp="1"/>
          </p:cNvSpPr>
          <p:nvPr>
            <p:ph idx="1"/>
          </p:nvPr>
        </p:nvSpPr>
        <p:spPr/>
        <p:txBody>
          <a:bodyPr/>
          <a:lstStyle/>
          <a:p>
            <a:r>
              <a:rPr lang="en-US" dirty="0" smtClean="0"/>
              <a:t>Live hard – die old</a:t>
            </a:r>
          </a:p>
          <a:p>
            <a:r>
              <a:rPr lang="en-US" dirty="0" smtClean="0"/>
              <a:t>Close to energetic maximum</a:t>
            </a:r>
          </a:p>
          <a:p>
            <a:r>
              <a:rPr lang="en-US" dirty="0" smtClean="0"/>
              <a:t>Dive deep</a:t>
            </a:r>
          </a:p>
          <a:p>
            <a:r>
              <a:rPr lang="en-US" dirty="0" smtClean="0"/>
              <a:t>Delayed breeding</a:t>
            </a:r>
          </a:p>
        </p:txBody>
      </p:sp>
      <p:sp>
        <p:nvSpPr>
          <p:cNvPr id="4" name="Rectangle 3"/>
          <p:cNvSpPr>
            <a:spLocks noChangeArrowheads="1"/>
          </p:cNvSpPr>
          <p:nvPr/>
        </p:nvSpPr>
        <p:spPr bwMode="auto">
          <a:xfrm>
            <a:off x="0" y="0"/>
            <a:ext cx="9144000" cy="211666"/>
          </a:xfrm>
          <a:prstGeom prst="rect">
            <a:avLst/>
          </a:prstGeom>
          <a:solidFill>
            <a:srgbClr val="ED55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pic>
        <p:nvPicPr>
          <p:cNvPr id="5" name="Picture 4" descr="ppt_bak3.pdf"/>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22627"/>
            <a:ext cx="9144000" cy="7080627"/>
          </a:xfrm>
          <a:prstGeom prst="rect">
            <a:avLst/>
          </a:prstGeom>
        </p:spPr>
      </p:pic>
      <p:cxnSp>
        <p:nvCxnSpPr>
          <p:cNvPr id="6" name="Straight Connector 5"/>
          <p:cNvCxnSpPr/>
          <p:nvPr/>
        </p:nvCxnSpPr>
        <p:spPr>
          <a:xfrm>
            <a:off x="-34925" y="6051726"/>
            <a:ext cx="9144000" cy="0"/>
          </a:xfrm>
          <a:prstGeom prst="line">
            <a:avLst/>
          </a:prstGeom>
          <a:ln>
            <a:solidFill>
              <a:srgbClr val="ED551A"/>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49928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548437"/>
            <a:ext cx="9144000" cy="5794352"/>
          </a:xfrm>
          <a:prstGeom prst="rect">
            <a:avLst/>
          </a:prstGeom>
        </p:spPr>
      </p:pic>
      <p:sp>
        <p:nvSpPr>
          <p:cNvPr id="2" name="Title 1"/>
          <p:cNvSpPr>
            <a:spLocks noGrp="1"/>
          </p:cNvSpPr>
          <p:nvPr>
            <p:ph type="title"/>
          </p:nvPr>
        </p:nvSpPr>
        <p:spPr/>
        <p:txBody>
          <a:bodyPr/>
          <a:lstStyle/>
          <a:p>
            <a:r>
              <a:rPr lang="en-US" dirty="0" smtClean="0"/>
              <a:t>Forage fish</a:t>
            </a:r>
            <a:endParaRPr lang="en-US" dirty="0"/>
          </a:p>
        </p:txBody>
      </p:sp>
      <p:sp>
        <p:nvSpPr>
          <p:cNvPr id="3" name="Content Placeholder 2"/>
          <p:cNvSpPr>
            <a:spLocks noGrp="1"/>
          </p:cNvSpPr>
          <p:nvPr>
            <p:ph idx="1"/>
          </p:nvPr>
        </p:nvSpPr>
        <p:spPr>
          <a:xfrm>
            <a:off x="37889" y="6261065"/>
            <a:ext cx="8229600" cy="4525963"/>
          </a:xfrm>
        </p:spPr>
        <p:txBody>
          <a:bodyPr/>
          <a:lstStyle/>
          <a:p>
            <a:r>
              <a:rPr lang="en-US" dirty="0" err="1" smtClean="0"/>
              <a:t>Foragefish.org</a:t>
            </a:r>
            <a:endParaRPr lang="en-US" dirty="0"/>
          </a:p>
        </p:txBody>
      </p:sp>
      <p:sp>
        <p:nvSpPr>
          <p:cNvPr id="5" name="Rectangle 4"/>
          <p:cNvSpPr>
            <a:spLocks noChangeArrowheads="1"/>
          </p:cNvSpPr>
          <p:nvPr/>
        </p:nvSpPr>
        <p:spPr bwMode="auto">
          <a:xfrm>
            <a:off x="0" y="0"/>
            <a:ext cx="9144000" cy="211666"/>
          </a:xfrm>
          <a:prstGeom prst="rect">
            <a:avLst/>
          </a:prstGeom>
          <a:solidFill>
            <a:srgbClr val="ED55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Tree>
    <p:extLst>
      <p:ext uri="{BB962C8B-B14F-4D97-AF65-F5344CB8AC3E}">
        <p14:creationId xmlns:p14="http://schemas.microsoft.com/office/powerpoint/2010/main" val="41990376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26521"/>
            <a:ext cx="9080500" cy="5816600"/>
          </a:xfrm>
          <a:prstGeom prst="rect">
            <a:avLst/>
          </a:prstGeom>
        </p:spPr>
      </p:pic>
      <p:pic>
        <p:nvPicPr>
          <p:cNvPr id="8" name="Picture 7" descr="ppt_bak3.pd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222627"/>
            <a:ext cx="9144000" cy="7080627"/>
          </a:xfrm>
          <a:prstGeom prst="rect">
            <a:avLst/>
          </a:prstGeom>
        </p:spPr>
      </p:pic>
      <p:cxnSp>
        <p:nvCxnSpPr>
          <p:cNvPr id="9" name="Straight Connector 8"/>
          <p:cNvCxnSpPr/>
          <p:nvPr/>
        </p:nvCxnSpPr>
        <p:spPr>
          <a:xfrm>
            <a:off x="-34925" y="6051726"/>
            <a:ext cx="9144000" cy="0"/>
          </a:xfrm>
          <a:prstGeom prst="line">
            <a:avLst/>
          </a:prstGeom>
          <a:ln>
            <a:solidFill>
              <a:srgbClr val="ED551A"/>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555787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rcRect/>
          <a:stretch>
            <a:fillRect/>
          </a:stretch>
        </p:blipFill>
        <p:spPr bwMode="auto">
          <a:xfrm>
            <a:off x="-82550" y="-293244"/>
            <a:ext cx="9309100" cy="6781800"/>
          </a:xfrm>
          <a:prstGeom prst="rect">
            <a:avLst/>
          </a:prstGeom>
          <a:noFill/>
          <a:ln w="9525">
            <a:noFill/>
            <a:miter lim="800000"/>
            <a:headEnd/>
            <a:tailEnd/>
          </a:ln>
        </p:spPr>
      </p:pic>
    </p:spTree>
    <p:extLst>
      <p:ext uri="{BB962C8B-B14F-4D97-AF65-F5344CB8AC3E}">
        <p14:creationId xmlns:p14="http://schemas.microsoft.com/office/powerpoint/2010/main" val="6196315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 name="Content Placeholder 7"/>
          <p:cNvPicPr>
            <a:picLocks noGrp="1" noChangeAspect="1"/>
          </p:cNvPicPr>
          <p:nvPr>
            <p:ph idx="1"/>
          </p:nvPr>
        </p:nvPicPr>
        <p:blipFill>
          <a:blip r:embed="rId2"/>
          <a:srcRect l="4795" r="4795"/>
          <a:stretch>
            <a:fillRect/>
          </a:stretch>
        </p:blipFill>
        <p:spPr>
          <a:xfrm>
            <a:off x="198913" y="131855"/>
            <a:ext cx="8840885" cy="4862146"/>
          </a:xfrm>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4900" y="4994001"/>
            <a:ext cx="6934200" cy="1689100"/>
          </a:xfrm>
          <a:prstGeom prst="rect">
            <a:avLst/>
          </a:prstGeom>
        </p:spPr>
      </p:pic>
    </p:spTree>
    <p:extLst>
      <p:ext uri="{BB962C8B-B14F-4D97-AF65-F5344CB8AC3E}">
        <p14:creationId xmlns:p14="http://schemas.microsoft.com/office/powerpoint/2010/main" val="20705968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13"/>
          <p:cNvPicPr>
            <a:picLocks noGrp="1" noChangeAspect="1"/>
          </p:cNvPicPr>
          <p:nvPr>
            <p:ph idx="1"/>
          </p:nvPr>
        </p:nvPicPr>
        <p:blipFill>
          <a:blip r:embed="rId2"/>
          <a:srcRect t="15902" b="15902"/>
          <a:stretch>
            <a:fillRect/>
          </a:stretch>
        </p:blipFill>
        <p:spPr>
          <a:xfrm>
            <a:off x="-918033" y="443685"/>
            <a:ext cx="10594966" cy="5826823"/>
          </a:xfrm>
        </p:spPr>
      </p:pic>
      <p:sp>
        <p:nvSpPr>
          <p:cNvPr id="3" name="Rectangle 2"/>
          <p:cNvSpPr/>
          <p:nvPr/>
        </p:nvSpPr>
        <p:spPr>
          <a:xfrm>
            <a:off x="5804975" y="6481089"/>
            <a:ext cx="3339025" cy="369332"/>
          </a:xfrm>
          <a:prstGeom prst="rect">
            <a:avLst/>
          </a:prstGeom>
        </p:spPr>
        <p:txBody>
          <a:bodyPr wrap="none">
            <a:spAutoFit/>
          </a:bodyPr>
          <a:lstStyle/>
          <a:p>
            <a:r>
              <a:rPr lang="en-US" dirty="0" err="1" smtClean="0"/>
              <a:t>Tacon</a:t>
            </a:r>
            <a:r>
              <a:rPr lang="en-US" dirty="0" smtClean="0"/>
              <a:t> et al. 2011 </a:t>
            </a:r>
            <a:r>
              <a:rPr lang="en-US" i="1" dirty="0" smtClean="0"/>
              <a:t>FAO tech paper</a:t>
            </a:r>
            <a:endParaRPr lang="en-US" i="1" dirty="0"/>
          </a:p>
        </p:txBody>
      </p:sp>
    </p:spTree>
    <p:extLst>
      <p:ext uri="{BB962C8B-B14F-4D97-AF65-F5344CB8AC3E}">
        <p14:creationId xmlns:p14="http://schemas.microsoft.com/office/powerpoint/2010/main" val="26943065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7050" b="7050"/>
          <a:stretch>
            <a:fillRect/>
          </a:stretch>
        </p:blipFill>
        <p:spPr>
          <a:xfrm>
            <a:off x="-54228" y="1073370"/>
            <a:ext cx="9259432" cy="5092331"/>
          </a:xfrm>
        </p:spPr>
      </p:pic>
      <p:sp>
        <p:nvSpPr>
          <p:cNvPr id="3" name="Rectangle 2"/>
          <p:cNvSpPr/>
          <p:nvPr/>
        </p:nvSpPr>
        <p:spPr>
          <a:xfrm>
            <a:off x="5702521" y="6249919"/>
            <a:ext cx="3441479" cy="369332"/>
          </a:xfrm>
          <a:prstGeom prst="rect">
            <a:avLst/>
          </a:prstGeom>
        </p:spPr>
        <p:txBody>
          <a:bodyPr wrap="none">
            <a:spAutoFit/>
          </a:bodyPr>
          <a:lstStyle/>
          <a:p>
            <a:r>
              <a:rPr lang="en-US" dirty="0" err="1" smtClean="0"/>
              <a:t>Tacon</a:t>
            </a:r>
            <a:r>
              <a:rPr lang="en-US" dirty="0" smtClean="0"/>
              <a:t> &amp; </a:t>
            </a:r>
            <a:r>
              <a:rPr lang="en-US" dirty="0" err="1" smtClean="0"/>
              <a:t>Metian</a:t>
            </a:r>
            <a:r>
              <a:rPr lang="en-US" dirty="0" smtClean="0"/>
              <a:t> 2008 </a:t>
            </a:r>
            <a:r>
              <a:rPr lang="en-US" i="1" dirty="0" smtClean="0"/>
              <a:t>Aquaculture</a:t>
            </a:r>
            <a:endParaRPr lang="en-US" i="1" dirty="0"/>
          </a:p>
        </p:txBody>
      </p:sp>
    </p:spTree>
    <p:extLst>
      <p:ext uri="{BB962C8B-B14F-4D97-AF65-F5344CB8AC3E}">
        <p14:creationId xmlns:p14="http://schemas.microsoft.com/office/powerpoint/2010/main" val="32134061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18182" y="0"/>
            <a:ext cx="10389232" cy="6881757"/>
          </a:xfrm>
          <a:prstGeom prst="rect">
            <a:avLst/>
          </a:prstGeom>
        </p:spPr>
      </p:pic>
      <p:sp>
        <p:nvSpPr>
          <p:cNvPr id="5" name="Rectangle 4"/>
          <p:cNvSpPr/>
          <p:nvPr/>
        </p:nvSpPr>
        <p:spPr>
          <a:xfrm>
            <a:off x="-306011" y="0"/>
            <a:ext cx="10236077" cy="8344191"/>
          </a:xfrm>
          <a:prstGeom prst="rect">
            <a:avLst/>
          </a:prstGeom>
          <a:solidFill>
            <a:schemeClr val="bg1">
              <a:alpha val="71000"/>
            </a:schemeClr>
          </a:solidFill>
          <a:ln>
            <a:solidFill>
              <a:srgbClr val="4F81B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Who cares?</a:t>
            </a:r>
            <a:endParaRPr lang="en-US" dirty="0"/>
          </a:p>
        </p:txBody>
      </p:sp>
      <p:sp>
        <p:nvSpPr>
          <p:cNvPr id="3" name="Content Placeholder 2"/>
          <p:cNvSpPr>
            <a:spLocks noGrp="1"/>
          </p:cNvSpPr>
          <p:nvPr>
            <p:ph idx="1"/>
          </p:nvPr>
        </p:nvSpPr>
        <p:spPr/>
        <p:txBody>
          <a:bodyPr/>
          <a:lstStyle/>
          <a:p>
            <a:r>
              <a:rPr lang="en-US" dirty="0" smtClean="0"/>
              <a:t>Birds</a:t>
            </a:r>
          </a:p>
          <a:p>
            <a:pPr lvl="1"/>
            <a:r>
              <a:rPr lang="en-US" dirty="0" smtClean="0"/>
              <a:t>Ecotourism</a:t>
            </a:r>
          </a:p>
          <a:p>
            <a:pPr lvl="1"/>
            <a:r>
              <a:rPr lang="en-US" dirty="0" smtClean="0"/>
              <a:t>Indicators</a:t>
            </a:r>
            <a:endParaRPr lang="en-US" dirty="0"/>
          </a:p>
          <a:p>
            <a:pPr lvl="1"/>
            <a:r>
              <a:rPr lang="en-US" dirty="0" smtClean="0"/>
              <a:t>generally nice</a:t>
            </a:r>
          </a:p>
          <a:p>
            <a:r>
              <a:rPr lang="en-US" dirty="0" smtClean="0"/>
              <a:t>Forage fish</a:t>
            </a:r>
          </a:p>
          <a:p>
            <a:pPr lvl="1"/>
            <a:r>
              <a:rPr lang="en-US" dirty="0" smtClean="0"/>
              <a:t>Feed</a:t>
            </a:r>
          </a:p>
          <a:p>
            <a:pPr lvl="1"/>
            <a:r>
              <a:rPr lang="en-US" dirty="0" smtClean="0"/>
              <a:t>Food</a:t>
            </a:r>
          </a:p>
          <a:p>
            <a:pPr lvl="1"/>
            <a:r>
              <a:rPr lang="en-US" dirty="0" smtClean="0"/>
              <a:t>Ecosystem function</a:t>
            </a:r>
            <a:endParaRPr lang="en-US" dirty="0"/>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73777" y="1324106"/>
            <a:ext cx="4192344" cy="5533894"/>
          </a:xfrm>
          <a:prstGeom prst="rect">
            <a:avLst/>
          </a:prstGeom>
        </p:spPr>
      </p:pic>
    </p:spTree>
    <p:extLst>
      <p:ext uri="{BB962C8B-B14F-4D97-AF65-F5344CB8AC3E}">
        <p14:creationId xmlns:p14="http://schemas.microsoft.com/office/powerpoint/2010/main" val="3704843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5853"/>
            <a:ext cx="766742" cy="7114446"/>
          </a:xfrm>
          <a:prstGeom prst="rect">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15462" y="-1021947"/>
            <a:ext cx="8628538" cy="8040540"/>
          </a:xfrm>
          <a:prstGeom prst="rect">
            <a:avLst/>
          </a:prstGeom>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5462" y="647009"/>
            <a:ext cx="3476417" cy="5451653"/>
          </a:xfrm>
          <a:prstGeom prst="rect">
            <a:avLst/>
          </a:prstGeom>
        </p:spPr>
      </p:pic>
    </p:spTree>
    <p:extLst>
      <p:ext uri="{BB962C8B-B14F-4D97-AF65-F5344CB8AC3E}">
        <p14:creationId xmlns:p14="http://schemas.microsoft.com/office/powerpoint/2010/main" val="796916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the connection between forage fish and seabirds?</a:t>
            </a:r>
            <a:endParaRPr lang="en-US" dirty="0"/>
          </a:p>
        </p:txBody>
      </p:sp>
      <p:sp>
        <p:nvSpPr>
          <p:cNvPr id="3" name="Content Placeholder 2"/>
          <p:cNvSpPr>
            <a:spLocks noGrp="1"/>
          </p:cNvSpPr>
          <p:nvPr>
            <p:ph idx="1"/>
          </p:nvPr>
        </p:nvSpPr>
        <p:spPr/>
        <p:txBody>
          <a:bodyPr/>
          <a:lstStyle/>
          <a:p>
            <a:endParaRPr lang="en-US" dirty="0"/>
          </a:p>
        </p:txBody>
      </p:sp>
      <p:sp>
        <p:nvSpPr>
          <p:cNvPr id="6" name="Rectangle 5"/>
          <p:cNvSpPr>
            <a:spLocks noChangeArrowheads="1"/>
          </p:cNvSpPr>
          <p:nvPr/>
        </p:nvSpPr>
        <p:spPr bwMode="auto">
          <a:xfrm>
            <a:off x="0" y="0"/>
            <a:ext cx="9144000" cy="211666"/>
          </a:xfrm>
          <a:prstGeom prst="rect">
            <a:avLst/>
          </a:prstGeom>
          <a:solidFill>
            <a:srgbClr val="ED55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pic>
        <p:nvPicPr>
          <p:cNvPr id="7" name="Picture 6"/>
          <p:cNvPicPr>
            <a:picLocks noChangeAspect="1"/>
          </p:cNvPicPr>
          <p:nvPr/>
        </p:nvPicPr>
        <p:blipFill>
          <a:blip r:embed="rId2"/>
          <a:stretch>
            <a:fillRect/>
          </a:stretch>
        </p:blipFill>
        <p:spPr>
          <a:xfrm>
            <a:off x="457200" y="1575965"/>
            <a:ext cx="8219074" cy="4755015"/>
          </a:xfrm>
          <a:prstGeom prst="rect">
            <a:avLst/>
          </a:prstGeom>
        </p:spPr>
      </p:pic>
      <p:sp>
        <p:nvSpPr>
          <p:cNvPr id="8" name="Rectangle 7"/>
          <p:cNvSpPr/>
          <p:nvPr/>
        </p:nvSpPr>
        <p:spPr>
          <a:xfrm>
            <a:off x="5744517" y="6344643"/>
            <a:ext cx="2788744" cy="369332"/>
          </a:xfrm>
          <a:prstGeom prst="rect">
            <a:avLst/>
          </a:prstGeom>
        </p:spPr>
        <p:txBody>
          <a:bodyPr wrap="none">
            <a:spAutoFit/>
          </a:bodyPr>
          <a:lstStyle/>
          <a:p>
            <a:r>
              <a:rPr lang="en-US" dirty="0" smtClean="0"/>
              <a:t>Österblom et al. 2008 </a:t>
            </a:r>
            <a:r>
              <a:rPr lang="en-US" i="1" dirty="0" err="1" smtClean="0"/>
              <a:t>Oikos</a:t>
            </a:r>
            <a:endParaRPr lang="en-US" dirty="0"/>
          </a:p>
        </p:txBody>
      </p:sp>
    </p:spTree>
    <p:extLst>
      <p:ext uri="{BB962C8B-B14F-4D97-AF65-F5344CB8AC3E}">
        <p14:creationId xmlns:p14="http://schemas.microsoft.com/office/powerpoint/2010/main" val="32331686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pt_bak3.pd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4181" y="-206752"/>
            <a:ext cx="9144000" cy="7080627"/>
          </a:xfrm>
          <a:prstGeom prst="rect">
            <a:avLst/>
          </a:prstGeom>
        </p:spPr>
      </p:pic>
      <p:sp>
        <p:nvSpPr>
          <p:cNvPr id="8" name="Rectangle 7"/>
          <p:cNvSpPr>
            <a:spLocks noChangeArrowheads="1"/>
          </p:cNvSpPr>
          <p:nvPr/>
        </p:nvSpPr>
        <p:spPr bwMode="auto">
          <a:xfrm>
            <a:off x="0" y="0"/>
            <a:ext cx="9144000" cy="211666"/>
          </a:xfrm>
          <a:prstGeom prst="rect">
            <a:avLst/>
          </a:prstGeom>
          <a:solidFill>
            <a:srgbClr val="ED55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cxnSp>
        <p:nvCxnSpPr>
          <p:cNvPr id="9" name="Straight Connector 8"/>
          <p:cNvCxnSpPr/>
          <p:nvPr/>
        </p:nvCxnSpPr>
        <p:spPr>
          <a:xfrm>
            <a:off x="-34925" y="6051726"/>
            <a:ext cx="9144000" cy="0"/>
          </a:xfrm>
          <a:prstGeom prst="line">
            <a:avLst/>
          </a:prstGeom>
          <a:ln>
            <a:solidFill>
              <a:srgbClr val="ED551A"/>
            </a:solidFill>
          </a:ln>
          <a:effectLst/>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4"/>
          <a:stretch>
            <a:fillRect/>
          </a:stretch>
        </p:blipFill>
        <p:spPr>
          <a:xfrm>
            <a:off x="1415694" y="698809"/>
            <a:ext cx="6181428" cy="4721718"/>
          </a:xfrm>
          <a:prstGeom prst="rect">
            <a:avLst/>
          </a:prstGeom>
        </p:spPr>
      </p:pic>
      <p:sp>
        <p:nvSpPr>
          <p:cNvPr id="6" name="Rectangle 5"/>
          <p:cNvSpPr/>
          <p:nvPr/>
        </p:nvSpPr>
        <p:spPr>
          <a:xfrm>
            <a:off x="6087456" y="5605193"/>
            <a:ext cx="2932363" cy="369332"/>
          </a:xfrm>
          <a:prstGeom prst="rect">
            <a:avLst/>
          </a:prstGeom>
        </p:spPr>
        <p:txBody>
          <a:bodyPr wrap="none">
            <a:spAutoFit/>
          </a:bodyPr>
          <a:lstStyle/>
          <a:p>
            <a:r>
              <a:rPr lang="en-US" dirty="0" err="1" smtClean="0"/>
              <a:t>Holling</a:t>
            </a:r>
            <a:r>
              <a:rPr lang="en-US" dirty="0" smtClean="0"/>
              <a:t> 1958 </a:t>
            </a:r>
            <a:r>
              <a:rPr lang="en-US" i="1" dirty="0" smtClean="0"/>
              <a:t>Can J. </a:t>
            </a:r>
            <a:r>
              <a:rPr lang="en-US" i="1" dirty="0" err="1" smtClean="0"/>
              <a:t>Entymol</a:t>
            </a:r>
            <a:r>
              <a:rPr lang="en-US" dirty="0" smtClean="0"/>
              <a:t>.</a:t>
            </a:r>
            <a:endParaRPr lang="en-US" i="1" dirty="0"/>
          </a:p>
        </p:txBody>
      </p:sp>
    </p:spTree>
    <p:extLst>
      <p:ext uri="{BB962C8B-B14F-4D97-AF65-F5344CB8AC3E}">
        <p14:creationId xmlns:p14="http://schemas.microsoft.com/office/powerpoint/2010/main" val="24522869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_0022.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34500" y="-6090"/>
            <a:ext cx="5538042" cy="4153533"/>
          </a:xfrm>
          <a:prstGeom prst="rect">
            <a:avLst/>
          </a:prstGeom>
        </p:spPr>
      </p:pic>
      <p:sp>
        <p:nvSpPr>
          <p:cNvPr id="2" name="Title 1"/>
          <p:cNvSpPr>
            <a:spLocks noGrp="1"/>
          </p:cNvSpPr>
          <p:nvPr>
            <p:ph type="title"/>
          </p:nvPr>
        </p:nvSpPr>
        <p:spPr>
          <a:xfrm>
            <a:off x="323552" y="0"/>
            <a:ext cx="8229600" cy="1143000"/>
          </a:xfrm>
        </p:spPr>
        <p:txBody>
          <a:bodyPr>
            <a:normAutofit fontScale="90000"/>
          </a:bodyPr>
          <a:lstStyle/>
          <a:p>
            <a:r>
              <a:rPr lang="en-US" dirty="0" smtClean="0"/>
              <a:t>Working hard.. for a global synthesis</a:t>
            </a:r>
            <a:endParaRPr lang="en-US" dirty="0"/>
          </a:p>
        </p:txBody>
      </p:sp>
      <p:sp>
        <p:nvSpPr>
          <p:cNvPr id="3" name="Content Placeholder 2"/>
          <p:cNvSpPr>
            <a:spLocks noGrp="1"/>
          </p:cNvSpPr>
          <p:nvPr>
            <p:ph idx="1"/>
          </p:nvPr>
        </p:nvSpPr>
        <p:spPr>
          <a:xfrm>
            <a:off x="0" y="1279600"/>
            <a:ext cx="3753214" cy="2867843"/>
          </a:xfrm>
        </p:spPr>
        <p:txBody>
          <a:bodyPr>
            <a:normAutofit fontScale="62500" lnSpcReduction="20000"/>
          </a:bodyPr>
          <a:lstStyle/>
          <a:p>
            <a:r>
              <a:rPr lang="en-US" dirty="0" smtClean="0"/>
              <a:t>France and Cape Town</a:t>
            </a:r>
          </a:p>
          <a:p>
            <a:r>
              <a:rPr lang="en-US" dirty="0" smtClean="0"/>
              <a:t>Authors:</a:t>
            </a:r>
          </a:p>
          <a:p>
            <a:pPr lvl="1"/>
            <a:r>
              <a:rPr lang="en-US" dirty="0" smtClean="0"/>
              <a:t>Philippe </a:t>
            </a:r>
            <a:r>
              <a:rPr lang="en-US" dirty="0" err="1" smtClean="0"/>
              <a:t>Cury</a:t>
            </a:r>
            <a:r>
              <a:rPr lang="en-US" dirty="0" smtClean="0"/>
              <a:t>, Ian Boyd, Sylvain </a:t>
            </a:r>
            <a:r>
              <a:rPr lang="en-US" dirty="0" err="1" smtClean="0"/>
              <a:t>Bonhommeau</a:t>
            </a:r>
            <a:r>
              <a:rPr lang="en-US" dirty="0" smtClean="0"/>
              <a:t>, Bill </a:t>
            </a:r>
            <a:r>
              <a:rPr lang="en-US" dirty="0" err="1" smtClean="0"/>
              <a:t>Sydeman</a:t>
            </a:r>
            <a:endParaRPr lang="en-US" dirty="0" smtClean="0"/>
          </a:p>
          <a:p>
            <a:pPr lvl="1"/>
            <a:r>
              <a:rPr lang="en-US" dirty="0" err="1" smtClean="0"/>
              <a:t>Tycho</a:t>
            </a:r>
            <a:r>
              <a:rPr lang="en-US" dirty="0" smtClean="0"/>
              <a:t> Anker-</a:t>
            </a:r>
            <a:r>
              <a:rPr lang="en-US" dirty="0" err="1" smtClean="0"/>
              <a:t>Nilssen</a:t>
            </a:r>
            <a:r>
              <a:rPr lang="en-US" dirty="0" smtClean="0"/>
              <a:t>, Rob Crawford, Bob Furness, Jim Mills, Eugene Murphy, Henrik Österblom, Michelle </a:t>
            </a:r>
            <a:r>
              <a:rPr lang="en-US" dirty="0" err="1" smtClean="0"/>
              <a:t>Peleczny</a:t>
            </a:r>
            <a:r>
              <a:rPr lang="en-US" dirty="0" smtClean="0"/>
              <a:t>, John Piatt, Jean-Paul Roux, Lynne Shannon</a:t>
            </a:r>
            <a:endParaRPr lang="en-US"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32044" y="4422758"/>
            <a:ext cx="3911956" cy="2354589"/>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 y="4422759"/>
            <a:ext cx="5232045" cy="2435241"/>
          </a:xfrm>
          <a:prstGeom prst="rect">
            <a:avLst/>
          </a:prstGeom>
        </p:spPr>
      </p:pic>
    </p:spTree>
    <p:extLst>
      <p:ext uri="{BB962C8B-B14F-4D97-AF65-F5344CB8AC3E}">
        <p14:creationId xmlns:p14="http://schemas.microsoft.com/office/powerpoint/2010/main" val="42888305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World map</a:t>
            </a:r>
            <a:endParaRPr lang="en-US" dirty="0"/>
          </a:p>
        </p:txBody>
      </p:sp>
      <p:pic>
        <p:nvPicPr>
          <p:cNvPr id="13" name="Picture 12"/>
          <p:cNvPicPr>
            <a:picLocks noChangeAspect="1"/>
          </p:cNvPicPr>
          <p:nvPr/>
        </p:nvPicPr>
        <p:blipFill>
          <a:blip r:embed="rId2"/>
          <a:stretch>
            <a:fillRect/>
          </a:stretch>
        </p:blipFill>
        <p:spPr>
          <a:xfrm>
            <a:off x="1270119" y="160293"/>
            <a:ext cx="6659543" cy="6697707"/>
          </a:xfrm>
          <a:prstGeom prst="rect">
            <a:avLst/>
          </a:prstGeom>
        </p:spPr>
      </p:pic>
      <p:sp>
        <p:nvSpPr>
          <p:cNvPr id="4" name="Rectangle 3"/>
          <p:cNvSpPr/>
          <p:nvPr/>
        </p:nvSpPr>
        <p:spPr>
          <a:xfrm rot="16200000">
            <a:off x="7468358" y="3162348"/>
            <a:ext cx="2436885" cy="369332"/>
          </a:xfrm>
          <a:prstGeom prst="rect">
            <a:avLst/>
          </a:prstGeom>
        </p:spPr>
        <p:txBody>
          <a:bodyPr wrap="none">
            <a:spAutoFit/>
          </a:bodyPr>
          <a:lstStyle/>
          <a:p>
            <a:r>
              <a:rPr lang="en-US" dirty="0" err="1" smtClean="0"/>
              <a:t>Cury</a:t>
            </a:r>
            <a:r>
              <a:rPr lang="en-US" dirty="0" smtClean="0"/>
              <a:t> et al. 2011 </a:t>
            </a:r>
            <a:r>
              <a:rPr lang="en-US" i="1" dirty="0" smtClean="0"/>
              <a:t>Science</a:t>
            </a:r>
            <a:endParaRPr lang="en-US" i="1" dirty="0"/>
          </a:p>
        </p:txBody>
      </p:sp>
    </p:spTree>
    <p:extLst>
      <p:ext uri="{BB962C8B-B14F-4D97-AF65-F5344CB8AC3E}">
        <p14:creationId xmlns:p14="http://schemas.microsoft.com/office/powerpoint/2010/main" val="24785758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1</a:t>
            </a:r>
            <a:endParaRPr lang="en-US" dirty="0"/>
          </a:p>
        </p:txBody>
      </p:sp>
      <p:pic>
        <p:nvPicPr>
          <p:cNvPr id="6" name="Content Placeholder 5"/>
          <p:cNvPicPr>
            <a:picLocks noGrp="1" noChangeAspect="1"/>
          </p:cNvPicPr>
          <p:nvPr>
            <p:ph idx="1"/>
          </p:nvPr>
        </p:nvPicPr>
        <p:blipFill>
          <a:blip r:embed="rId2"/>
          <a:srcRect t="5037" b="5037"/>
          <a:stretch>
            <a:fillRect/>
          </a:stretch>
        </p:blipFill>
        <p:spPr>
          <a:xfrm>
            <a:off x="125246" y="1337806"/>
            <a:ext cx="9018754" cy="4959967"/>
          </a:xfrm>
        </p:spPr>
      </p:pic>
      <p:sp>
        <p:nvSpPr>
          <p:cNvPr id="4" name="Rectangle 3"/>
          <p:cNvSpPr/>
          <p:nvPr/>
        </p:nvSpPr>
        <p:spPr>
          <a:xfrm>
            <a:off x="6366718" y="6356467"/>
            <a:ext cx="2436885" cy="369332"/>
          </a:xfrm>
          <a:prstGeom prst="rect">
            <a:avLst/>
          </a:prstGeom>
        </p:spPr>
        <p:txBody>
          <a:bodyPr wrap="none">
            <a:spAutoFit/>
          </a:bodyPr>
          <a:lstStyle/>
          <a:p>
            <a:r>
              <a:rPr lang="en-US" dirty="0" err="1" smtClean="0"/>
              <a:t>Cury</a:t>
            </a:r>
            <a:r>
              <a:rPr lang="en-US" dirty="0" smtClean="0"/>
              <a:t> et al. 2011 </a:t>
            </a:r>
            <a:r>
              <a:rPr lang="en-US" i="1" dirty="0" smtClean="0"/>
              <a:t>Science</a:t>
            </a:r>
            <a:endParaRPr lang="en-US" i="1" dirty="0"/>
          </a:p>
        </p:txBody>
      </p:sp>
    </p:spTree>
    <p:extLst>
      <p:ext uri="{BB962C8B-B14F-4D97-AF65-F5344CB8AC3E}">
        <p14:creationId xmlns:p14="http://schemas.microsoft.com/office/powerpoint/2010/main" val="18849146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2</a:t>
            </a:r>
            <a:endParaRPr lang="en-US" dirty="0"/>
          </a:p>
        </p:txBody>
      </p:sp>
      <p:pic>
        <p:nvPicPr>
          <p:cNvPr id="6" name="Content Placeholder 5"/>
          <p:cNvPicPr>
            <a:picLocks noGrp="1" noChangeAspect="1"/>
          </p:cNvPicPr>
          <p:nvPr>
            <p:ph idx="1"/>
          </p:nvPr>
        </p:nvPicPr>
        <p:blipFill>
          <a:blip r:embed="rId2"/>
          <a:srcRect l="1259" r="1259"/>
          <a:stretch>
            <a:fillRect/>
          </a:stretch>
        </p:blipFill>
        <p:spPr/>
      </p:pic>
      <p:sp>
        <p:nvSpPr>
          <p:cNvPr id="4" name="Rectangle 3"/>
          <p:cNvSpPr/>
          <p:nvPr/>
        </p:nvSpPr>
        <p:spPr>
          <a:xfrm>
            <a:off x="6366718" y="6356467"/>
            <a:ext cx="2436885" cy="369332"/>
          </a:xfrm>
          <a:prstGeom prst="rect">
            <a:avLst/>
          </a:prstGeom>
        </p:spPr>
        <p:txBody>
          <a:bodyPr wrap="none">
            <a:spAutoFit/>
          </a:bodyPr>
          <a:lstStyle/>
          <a:p>
            <a:r>
              <a:rPr lang="en-US" dirty="0" err="1" smtClean="0"/>
              <a:t>Cury</a:t>
            </a:r>
            <a:r>
              <a:rPr lang="en-US" dirty="0" smtClean="0"/>
              <a:t> et al. 2011 </a:t>
            </a:r>
            <a:r>
              <a:rPr lang="en-US" i="1" dirty="0" smtClean="0"/>
              <a:t>Science</a:t>
            </a:r>
            <a:endParaRPr lang="en-US" i="1" dirty="0"/>
          </a:p>
        </p:txBody>
      </p:sp>
    </p:spTree>
    <p:extLst>
      <p:ext uri="{BB962C8B-B14F-4D97-AF65-F5344CB8AC3E}">
        <p14:creationId xmlns:p14="http://schemas.microsoft.com/office/powerpoint/2010/main" val="2304792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7541" y="0"/>
            <a:ext cx="9342907" cy="7250096"/>
          </a:xfrm>
          <a:prstGeom prst="rect">
            <a:avLst/>
          </a:prstGeom>
        </p:spPr>
      </p:pic>
      <p:sp>
        <p:nvSpPr>
          <p:cNvPr id="2" name="Title 1"/>
          <p:cNvSpPr>
            <a:spLocks noGrp="1"/>
          </p:cNvSpPr>
          <p:nvPr>
            <p:ph type="title"/>
          </p:nvPr>
        </p:nvSpPr>
        <p:spPr>
          <a:xfrm>
            <a:off x="457200" y="0"/>
            <a:ext cx="8229600" cy="1143000"/>
          </a:xfrm>
        </p:spPr>
        <p:txBody>
          <a:bodyPr/>
          <a:lstStyle/>
          <a:p>
            <a:r>
              <a:rPr lang="en-US" dirty="0" smtClean="0">
                <a:solidFill>
                  <a:schemeClr val="bg1"/>
                </a:solidFill>
              </a:rPr>
              <a:t>So what?</a:t>
            </a:r>
            <a:endParaRPr lang="en-US" dirty="0">
              <a:solidFill>
                <a:schemeClr val="bg1"/>
              </a:solidFill>
            </a:endParaRPr>
          </a:p>
        </p:txBody>
      </p:sp>
      <p:sp>
        <p:nvSpPr>
          <p:cNvPr id="3" name="Content Placeholder 2"/>
          <p:cNvSpPr>
            <a:spLocks noGrp="1"/>
          </p:cNvSpPr>
          <p:nvPr>
            <p:ph idx="1"/>
          </p:nvPr>
        </p:nvSpPr>
        <p:spPr>
          <a:xfrm>
            <a:off x="1382990" y="835226"/>
            <a:ext cx="8229600" cy="4525963"/>
          </a:xfrm>
        </p:spPr>
        <p:txBody>
          <a:bodyPr/>
          <a:lstStyle/>
          <a:p>
            <a:pPr marL="0" indent="0">
              <a:buNone/>
            </a:pPr>
            <a:r>
              <a:rPr lang="en-US" dirty="0" smtClean="0">
                <a:solidFill>
                  <a:schemeClr val="bg1"/>
                </a:solidFill>
              </a:rPr>
              <a:t>Does this influence our freedom?</a:t>
            </a:r>
            <a:endParaRPr lang="en-US" dirty="0">
              <a:solidFill>
                <a:schemeClr val="bg1"/>
              </a:solidFill>
            </a:endParaRPr>
          </a:p>
        </p:txBody>
      </p:sp>
    </p:spTree>
    <p:extLst>
      <p:ext uri="{BB962C8B-B14F-4D97-AF65-F5344CB8AC3E}">
        <p14:creationId xmlns:p14="http://schemas.microsoft.com/office/powerpoint/2010/main" val="2118467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55"/>
          <p:cNvSpPr>
            <a:spLocks noChangeArrowheads="1"/>
          </p:cNvSpPr>
          <p:nvPr/>
        </p:nvSpPr>
        <p:spPr bwMode="auto">
          <a:xfrm>
            <a:off x="-381000" y="6477000"/>
            <a:ext cx="10744200" cy="381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818" name="Rectangle 254"/>
          <p:cNvSpPr>
            <a:spLocks noChangeArrowheads="1"/>
          </p:cNvSpPr>
          <p:nvPr/>
        </p:nvSpPr>
        <p:spPr bwMode="auto">
          <a:xfrm>
            <a:off x="-914400" y="-152400"/>
            <a:ext cx="10744200" cy="381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pic>
        <p:nvPicPr>
          <p:cNvPr id="34819" name="Picture 252"/>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81000" y="-3175"/>
            <a:ext cx="7924800"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0" name="TextBox 253"/>
          <p:cNvSpPr txBox="1">
            <a:spLocks noChangeArrowheads="1"/>
          </p:cNvSpPr>
          <p:nvPr/>
        </p:nvSpPr>
        <p:spPr bwMode="auto">
          <a:xfrm>
            <a:off x="7239000" y="6353175"/>
            <a:ext cx="2286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200"/>
              <a:t>Rockström et al 2009, </a:t>
            </a:r>
            <a:r>
              <a:rPr lang="en-US" sz="1200" i="1"/>
              <a:t>Nature</a:t>
            </a:r>
            <a:endParaRPr lang="en-US" sz="1200"/>
          </a:p>
        </p:txBody>
      </p:sp>
    </p:spTree>
    <p:extLst>
      <p:ext uri="{BB962C8B-B14F-4D97-AF65-F5344CB8AC3E}">
        <p14:creationId xmlns:p14="http://schemas.microsoft.com/office/powerpoint/2010/main" val="26891119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38882"/>
          </a:xfrm>
          <a:prstGeom prst="rect">
            <a:avLst/>
          </a:prstGeom>
        </p:spPr>
      </p:pic>
      <p:sp>
        <p:nvSpPr>
          <p:cNvPr id="2" name="Title 1"/>
          <p:cNvSpPr>
            <a:spLocks noGrp="1"/>
          </p:cNvSpPr>
          <p:nvPr>
            <p:ph type="title"/>
          </p:nvPr>
        </p:nvSpPr>
        <p:spPr/>
        <p:txBody>
          <a:bodyPr/>
          <a:lstStyle/>
          <a:p>
            <a:r>
              <a:rPr lang="en-US" dirty="0" smtClean="0">
                <a:solidFill>
                  <a:schemeClr val="bg1"/>
                </a:solidFill>
              </a:rPr>
              <a:t>Where to go from here?</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rgbClr val="FFFFFF"/>
                </a:solidFill>
              </a:rPr>
              <a:t>Alaska 2012</a:t>
            </a:r>
          </a:p>
          <a:p>
            <a:r>
              <a:rPr lang="en-US" dirty="0" smtClean="0">
                <a:solidFill>
                  <a:srgbClr val="FFFFFF"/>
                </a:solidFill>
              </a:rPr>
              <a:t>Stockholm 2013?</a:t>
            </a:r>
            <a:endParaRPr lang="en-US" dirty="0">
              <a:solidFill>
                <a:srgbClr val="FFFFFF"/>
              </a:solidFill>
            </a:endParaRPr>
          </a:p>
        </p:txBody>
      </p:sp>
    </p:spTree>
    <p:extLst>
      <p:ext uri="{BB962C8B-B14F-4D97-AF65-F5344CB8AC3E}">
        <p14:creationId xmlns:p14="http://schemas.microsoft.com/office/powerpoint/2010/main" val="12030407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Acknowledgements</a:t>
            </a:r>
            <a:endParaRPr lang="en-US" dirty="0"/>
          </a:p>
        </p:txBody>
      </p:sp>
      <p:sp>
        <p:nvSpPr>
          <p:cNvPr id="3" name="Content Placeholder 2"/>
          <p:cNvSpPr>
            <a:spLocks noGrp="1"/>
          </p:cNvSpPr>
          <p:nvPr>
            <p:ph idx="1"/>
          </p:nvPr>
        </p:nvSpPr>
        <p:spPr/>
        <p:txBody>
          <a:bodyPr/>
          <a:lstStyle/>
          <a:p>
            <a:r>
              <a:rPr lang="en-US" dirty="0" smtClean="0"/>
              <a:t>Martina, Jonas, </a:t>
            </a:r>
            <a:r>
              <a:rPr lang="en-US" dirty="0" err="1" smtClean="0"/>
              <a:t>Olof</a:t>
            </a:r>
            <a:r>
              <a:rPr lang="en-US" dirty="0" smtClean="0"/>
              <a:t>, </a:t>
            </a:r>
            <a:r>
              <a:rPr lang="en-US" dirty="0" err="1" smtClean="0"/>
              <a:t>Ebba</a:t>
            </a:r>
            <a:r>
              <a:rPr lang="en-US" dirty="0" smtClean="0"/>
              <a:t> and all field </a:t>
            </a:r>
            <a:r>
              <a:rPr lang="en-US" dirty="0" err="1" smtClean="0"/>
              <a:t>personell</a:t>
            </a:r>
            <a:endParaRPr lang="en-US" dirty="0" smtClean="0"/>
          </a:p>
          <a:p>
            <a:r>
              <a:rPr lang="en-US" dirty="0" smtClean="0"/>
              <a:t>Volunteers during ringing</a:t>
            </a:r>
          </a:p>
          <a:p>
            <a:r>
              <a:rPr lang="en-US" dirty="0" err="1" smtClean="0"/>
              <a:t>Karlsö</a:t>
            </a:r>
            <a:r>
              <a:rPr lang="en-US" dirty="0" smtClean="0"/>
              <a:t> </a:t>
            </a:r>
            <a:r>
              <a:rPr lang="en-US" dirty="0" err="1" smtClean="0"/>
              <a:t>Jagt</a:t>
            </a:r>
            <a:r>
              <a:rPr lang="en-US" dirty="0" smtClean="0"/>
              <a:t> </a:t>
            </a:r>
            <a:r>
              <a:rPr lang="en-US" dirty="0" err="1" smtClean="0"/>
              <a:t>och</a:t>
            </a:r>
            <a:r>
              <a:rPr lang="en-US" dirty="0" smtClean="0"/>
              <a:t> </a:t>
            </a:r>
            <a:r>
              <a:rPr lang="en-US" dirty="0" err="1" smtClean="0"/>
              <a:t>Djurskyddsförening</a:t>
            </a:r>
            <a:r>
              <a:rPr lang="en-US" dirty="0" smtClean="0"/>
              <a:t> and </a:t>
            </a:r>
            <a:r>
              <a:rPr lang="en-US" dirty="0" err="1" smtClean="0"/>
              <a:t>Lst</a:t>
            </a:r>
            <a:r>
              <a:rPr lang="en-US" dirty="0" smtClean="0"/>
              <a:t> Gotland</a:t>
            </a:r>
          </a:p>
          <a:p>
            <a:r>
              <a:rPr lang="en-US" dirty="0" smtClean="0"/>
              <a:t>WWF, Sweden for continuous funding</a:t>
            </a:r>
          </a:p>
          <a:p>
            <a:r>
              <a:rPr lang="en-US" dirty="0" smtClean="0"/>
              <a:t>SRC admin and </a:t>
            </a:r>
            <a:r>
              <a:rPr lang="en-US" dirty="0" err="1" smtClean="0"/>
              <a:t>comms</a:t>
            </a:r>
            <a:r>
              <a:rPr lang="en-US" dirty="0" smtClean="0"/>
              <a:t> team</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3341145097"/>
              </p:ext>
            </p:extLst>
          </p:nvPr>
        </p:nvGraphicFramePr>
        <p:xfrm>
          <a:off x="7816571" y="4557981"/>
          <a:ext cx="1292504" cy="1493745"/>
        </p:xfrm>
        <a:graphic>
          <a:graphicData uri="http://schemas.openxmlformats.org/presentationml/2006/ole">
            <mc:AlternateContent xmlns:mc="http://schemas.openxmlformats.org/markup-compatibility/2006">
              <mc:Choice xmlns:v="urn:schemas-microsoft-com:vml" Requires="v">
                <p:oleObj spid="_x0000_s2126" name="Document" r:id="rId3" imgW="5600494" imgH="647676" progId="Word.Document.12">
                  <p:link updateAutomatic="1"/>
                </p:oleObj>
              </mc:Choice>
              <mc:Fallback>
                <p:oleObj name="Document" r:id="rId3" imgW="5600494" imgH="647676" progId="Word.Document.12">
                  <p:link updateAutomatic="1"/>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l="3214" r="86775"/>
                      <a:stretch>
                        <a:fillRect/>
                      </a:stretch>
                    </p:blipFill>
                    <p:spPr bwMode="auto">
                      <a:xfrm>
                        <a:off x="7816571" y="4557981"/>
                        <a:ext cx="1292504" cy="14937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pic>
        <p:nvPicPr>
          <p:cNvPr id="5" name="Picture 4" descr="ppt_bak3.pdf"/>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72634" y="-222627"/>
            <a:ext cx="9144000" cy="7080627"/>
          </a:xfrm>
          <a:prstGeom prst="rect">
            <a:avLst/>
          </a:prstGeom>
        </p:spPr>
      </p:pic>
      <p:sp>
        <p:nvSpPr>
          <p:cNvPr id="6" name="Rectangle 5"/>
          <p:cNvSpPr>
            <a:spLocks noChangeArrowheads="1"/>
          </p:cNvSpPr>
          <p:nvPr/>
        </p:nvSpPr>
        <p:spPr bwMode="auto">
          <a:xfrm>
            <a:off x="0" y="0"/>
            <a:ext cx="9144000" cy="211666"/>
          </a:xfrm>
          <a:prstGeom prst="rect">
            <a:avLst/>
          </a:prstGeom>
          <a:solidFill>
            <a:srgbClr val="ED55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cxnSp>
        <p:nvCxnSpPr>
          <p:cNvPr id="7" name="Straight Connector 6"/>
          <p:cNvCxnSpPr/>
          <p:nvPr/>
        </p:nvCxnSpPr>
        <p:spPr>
          <a:xfrm>
            <a:off x="-34925" y="6051726"/>
            <a:ext cx="9144000" cy="0"/>
          </a:xfrm>
          <a:prstGeom prst="line">
            <a:avLst/>
          </a:prstGeom>
          <a:ln>
            <a:solidFill>
              <a:srgbClr val="ED551A"/>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124286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33572" y="-540173"/>
            <a:ext cx="12228158" cy="7642599"/>
          </a:xfrm>
          <a:prstGeom prst="rect">
            <a:avLst/>
          </a:prstGeom>
        </p:spPr>
      </p:pic>
      <p:sp>
        <p:nvSpPr>
          <p:cNvPr id="2" name="Title 1"/>
          <p:cNvSpPr>
            <a:spLocks noGrp="1"/>
          </p:cNvSpPr>
          <p:nvPr>
            <p:ph type="title"/>
          </p:nvPr>
        </p:nvSpPr>
        <p:spPr>
          <a:xfrm>
            <a:off x="424065" y="3736454"/>
            <a:ext cx="8229600" cy="1143000"/>
          </a:xfrm>
        </p:spPr>
        <p:txBody>
          <a:bodyPr>
            <a:noAutofit/>
          </a:bodyPr>
          <a:lstStyle/>
          <a:p>
            <a:r>
              <a:rPr lang="en-US" sz="2400" b="1" dirty="0" smtClean="0"/>
              <a:t>“Tonight, we are a country awakened to danger and called to defend </a:t>
            </a:r>
            <a:r>
              <a:rPr lang="en-US" sz="2400" b="1" u="sng" dirty="0" smtClean="0"/>
              <a:t>freedom</a:t>
            </a:r>
            <a:r>
              <a:rPr lang="en-US" sz="2400" b="1" dirty="0" smtClean="0"/>
              <a:t>…..On September the 11th, enemies of </a:t>
            </a:r>
            <a:r>
              <a:rPr lang="en-US" sz="2400" b="1" u="sng" dirty="0" smtClean="0"/>
              <a:t>freedom</a:t>
            </a:r>
            <a:r>
              <a:rPr lang="en-US" sz="2400" b="1" dirty="0" smtClean="0"/>
              <a:t> committed an act of war.. night fell on a different world, a world where </a:t>
            </a:r>
            <a:r>
              <a:rPr lang="en-US" sz="2400" b="1" u="sng" dirty="0" smtClean="0"/>
              <a:t>freedom</a:t>
            </a:r>
            <a:r>
              <a:rPr lang="en-US" sz="2400" b="1" dirty="0" smtClean="0"/>
              <a:t> itself is under attack.. They hate our </a:t>
            </a:r>
            <a:r>
              <a:rPr lang="en-US" sz="2400" b="1" u="sng" dirty="0" smtClean="0"/>
              <a:t>freedoms</a:t>
            </a:r>
            <a:r>
              <a:rPr lang="en-US" sz="2400" b="1" dirty="0" smtClean="0"/>
              <a:t>.. what is at stake is not just America's </a:t>
            </a:r>
            <a:r>
              <a:rPr lang="en-US" sz="2400" b="1" u="sng" dirty="0" smtClean="0"/>
              <a:t>freedom</a:t>
            </a:r>
            <a:r>
              <a:rPr lang="en-US" sz="2400" b="1" dirty="0" smtClean="0"/>
              <a:t>… </a:t>
            </a:r>
            <a:br>
              <a:rPr lang="en-US" sz="2400" b="1" dirty="0" smtClean="0"/>
            </a:br>
            <a:r>
              <a:rPr lang="en-US" sz="2400" b="1" dirty="0" smtClean="0"/>
              <a:t>This is the world's fight. This is civilization's fight. This is the fight of all who believe in progress and pluralism, tolerance and </a:t>
            </a:r>
            <a:r>
              <a:rPr lang="en-US" sz="2400" b="1" u="sng" dirty="0" smtClean="0"/>
              <a:t>freedom</a:t>
            </a:r>
            <a:r>
              <a:rPr lang="en-US" sz="2400" b="1" dirty="0" smtClean="0"/>
              <a:t>.. The advance of human </a:t>
            </a:r>
            <a:r>
              <a:rPr lang="en-US" sz="2400" b="1" u="sng" dirty="0" smtClean="0"/>
              <a:t>freedom</a:t>
            </a:r>
            <a:r>
              <a:rPr lang="en-US" sz="2400" b="1" dirty="0" smtClean="0"/>
              <a:t>, the great achievement of our time and the great hope of every time, now depends on us. .” </a:t>
            </a:r>
            <a:endParaRPr lang="en-US" sz="2400" dirty="0"/>
          </a:p>
        </p:txBody>
      </p:sp>
    </p:spTree>
    <p:extLst>
      <p:ext uri="{BB962C8B-B14F-4D97-AF65-F5344CB8AC3E}">
        <p14:creationId xmlns:p14="http://schemas.microsoft.com/office/powerpoint/2010/main" val="11509553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rcRect t="13542" b="13542"/>
          <a:stretch>
            <a:fillRect/>
          </a:stretch>
        </p:blipFill>
        <p:spPr>
          <a:xfrm>
            <a:off x="-1042290" y="-20162"/>
            <a:ext cx="12088673" cy="6648304"/>
          </a:xfrm>
        </p:spPr>
      </p:pic>
      <p:sp>
        <p:nvSpPr>
          <p:cNvPr id="10" name="Oval Callout 9"/>
          <p:cNvSpPr/>
          <p:nvPr/>
        </p:nvSpPr>
        <p:spPr>
          <a:xfrm>
            <a:off x="1132143" y="946551"/>
            <a:ext cx="3294595" cy="710720"/>
          </a:xfrm>
          <a:prstGeom prst="wedgeEllipseCallout">
            <a:avLst>
              <a:gd name="adj1" fmla="val 77712"/>
              <a:gd name="adj2" fmla="val 174976"/>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1555491" y="946551"/>
            <a:ext cx="3138851" cy="646331"/>
          </a:xfrm>
          <a:prstGeom prst="rect">
            <a:avLst/>
          </a:prstGeom>
          <a:noFill/>
        </p:spPr>
        <p:txBody>
          <a:bodyPr wrap="square" rtlCol="0">
            <a:spAutoFit/>
          </a:bodyPr>
          <a:lstStyle/>
          <a:p>
            <a:r>
              <a:rPr lang="en-US" sz="3600" dirty="0" smtClean="0"/>
              <a:t>Good to go!</a:t>
            </a:r>
            <a:endParaRPr lang="en-US" sz="3600" dirty="0"/>
          </a:p>
        </p:txBody>
      </p:sp>
      <p:sp>
        <p:nvSpPr>
          <p:cNvPr id="11" name="Oval Callout 10"/>
          <p:cNvSpPr/>
          <p:nvPr/>
        </p:nvSpPr>
        <p:spPr>
          <a:xfrm>
            <a:off x="6080025" y="4050240"/>
            <a:ext cx="3294595" cy="1114294"/>
          </a:xfrm>
          <a:prstGeom prst="wedgeEllipseCallout">
            <a:avLst>
              <a:gd name="adj1" fmla="val -46651"/>
              <a:gd name="adj2" fmla="val 82930"/>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6348345" y="4279896"/>
            <a:ext cx="3138851" cy="646331"/>
          </a:xfrm>
          <a:prstGeom prst="rect">
            <a:avLst/>
          </a:prstGeom>
          <a:noFill/>
        </p:spPr>
        <p:txBody>
          <a:bodyPr wrap="square" rtlCol="0">
            <a:spAutoFit/>
          </a:bodyPr>
          <a:lstStyle/>
          <a:p>
            <a:r>
              <a:rPr lang="en-US" sz="3600" dirty="0" smtClean="0"/>
              <a:t>I´m </a:t>
            </a:r>
            <a:r>
              <a:rPr lang="en-US" sz="3600" dirty="0" err="1" smtClean="0"/>
              <a:t>outtahere</a:t>
            </a:r>
            <a:endParaRPr lang="en-US" sz="3600" dirty="0"/>
          </a:p>
        </p:txBody>
      </p:sp>
    </p:spTree>
    <p:extLst>
      <p:ext uri="{BB962C8B-B14F-4D97-AF65-F5344CB8AC3E}">
        <p14:creationId xmlns:p14="http://schemas.microsoft.com/office/powerpoint/2010/main" val="42390664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348645" cy="685800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2409" y="989849"/>
            <a:ext cx="9321710" cy="5154517"/>
          </a:xfrm>
          <a:prstGeom prst="rect">
            <a:avLst/>
          </a:prstGeom>
        </p:spPr>
      </p:pic>
      <p:sp>
        <p:nvSpPr>
          <p:cNvPr id="5" name="Oval 4"/>
          <p:cNvSpPr/>
          <p:nvPr/>
        </p:nvSpPr>
        <p:spPr>
          <a:xfrm rot="5400000">
            <a:off x="2690785" y="2564600"/>
            <a:ext cx="1239531" cy="3142479"/>
          </a:xfrm>
          <a:prstGeom prst="ellipse">
            <a:avLst/>
          </a:prstGeom>
          <a:noFill/>
          <a:ln w="1270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457200" y="2347337"/>
            <a:ext cx="8229600" cy="4525963"/>
          </a:xfrm>
        </p:spPr>
        <p:txBody>
          <a:bodyPr/>
          <a:lstStyle/>
          <a:p>
            <a:endParaRPr lang="en-US" dirty="0"/>
          </a:p>
        </p:txBody>
      </p:sp>
      <p:sp>
        <p:nvSpPr>
          <p:cNvPr id="11" name="Rectangle 10"/>
          <p:cNvSpPr/>
          <p:nvPr/>
        </p:nvSpPr>
        <p:spPr>
          <a:xfrm>
            <a:off x="-428416" y="5905606"/>
            <a:ext cx="9929461" cy="110479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607905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49406" y="0"/>
            <a:ext cx="5871818" cy="4403863"/>
          </a:xfrm>
          <a:prstGeom prst="rect">
            <a:avLst/>
          </a:prstGeom>
        </p:spPr>
      </p:pic>
      <p:pic>
        <p:nvPicPr>
          <p:cNvPr id="7" name="Picture 6"/>
          <p:cNvPicPr>
            <a:picLocks noChangeAspect="1"/>
          </p:cNvPicPr>
          <p:nvPr/>
        </p:nvPicPr>
        <p:blipFill>
          <a:blip r:embed="rId3"/>
          <a:stretch>
            <a:fillRect/>
          </a:stretch>
        </p:blipFill>
        <p:spPr>
          <a:xfrm>
            <a:off x="5359968" y="62656"/>
            <a:ext cx="3615721" cy="4341207"/>
          </a:xfrm>
          <a:prstGeom prst="rect">
            <a:avLst/>
          </a:prstGeom>
        </p:spPr>
      </p:pic>
      <p:pic>
        <p:nvPicPr>
          <p:cNvPr id="8" name="Picture 7"/>
          <p:cNvPicPr>
            <a:picLocks noChangeAspect="1"/>
          </p:cNvPicPr>
          <p:nvPr/>
        </p:nvPicPr>
        <p:blipFill>
          <a:blip r:embed="rId4"/>
          <a:stretch>
            <a:fillRect/>
          </a:stretch>
        </p:blipFill>
        <p:spPr>
          <a:xfrm>
            <a:off x="77646" y="4200970"/>
            <a:ext cx="4380032" cy="3030826"/>
          </a:xfrm>
          <a:prstGeom prst="rect">
            <a:avLst/>
          </a:prstGeom>
        </p:spPr>
      </p:pic>
      <p:pic>
        <p:nvPicPr>
          <p:cNvPr id="9" name="Picture 8"/>
          <p:cNvPicPr>
            <a:picLocks noChangeAspect="1"/>
          </p:cNvPicPr>
          <p:nvPr/>
        </p:nvPicPr>
        <p:blipFill>
          <a:blip r:embed="rId5"/>
          <a:stretch>
            <a:fillRect/>
          </a:stretch>
        </p:blipFill>
        <p:spPr>
          <a:xfrm>
            <a:off x="4457678" y="4094489"/>
            <a:ext cx="4686322" cy="2693635"/>
          </a:xfrm>
          <a:prstGeom prst="rect">
            <a:avLst/>
          </a:prstGeom>
        </p:spPr>
      </p:pic>
      <p:pic>
        <p:nvPicPr>
          <p:cNvPr id="6" name="Picture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261189" y="200347"/>
            <a:ext cx="1970046" cy="1313364"/>
          </a:xfrm>
          <a:prstGeom prst="rect">
            <a:avLst/>
          </a:prstGeom>
        </p:spPr>
      </p:pic>
      <p:sp>
        <p:nvSpPr>
          <p:cNvPr id="10" name="Rectangle 8"/>
          <p:cNvSpPr>
            <a:spLocks noChangeArrowheads="1"/>
          </p:cNvSpPr>
          <p:nvPr/>
        </p:nvSpPr>
        <p:spPr bwMode="auto">
          <a:xfrm>
            <a:off x="0" y="0"/>
            <a:ext cx="9144000" cy="211666"/>
          </a:xfrm>
          <a:prstGeom prst="rect">
            <a:avLst/>
          </a:prstGeom>
          <a:solidFill>
            <a:srgbClr val="ED55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 name="Title 1"/>
          <p:cNvSpPr>
            <a:spLocks noGrp="1"/>
          </p:cNvSpPr>
          <p:nvPr>
            <p:ph type="title"/>
          </p:nvPr>
        </p:nvSpPr>
        <p:spPr>
          <a:xfrm>
            <a:off x="-100706" y="3522989"/>
            <a:ext cx="10272074" cy="1143000"/>
          </a:xfrm>
          <a:solidFill>
            <a:schemeClr val="bg1">
              <a:alpha val="54000"/>
            </a:schemeClr>
          </a:solidFill>
        </p:spPr>
        <p:txBody>
          <a:bodyPr>
            <a:normAutofit fontScale="90000"/>
          </a:bodyPr>
          <a:lstStyle/>
          <a:p>
            <a:r>
              <a:rPr lang="en-US" dirty="0" smtClean="0"/>
              <a:t>Science and </a:t>
            </a:r>
            <a:r>
              <a:rPr lang="en-US" dirty="0"/>
              <a:t>t</a:t>
            </a:r>
            <a:r>
              <a:rPr lang="en-US" dirty="0" smtClean="0"/>
              <a:t>he pursuit of </a:t>
            </a:r>
            <a:br>
              <a:rPr lang="en-US" dirty="0" smtClean="0"/>
            </a:br>
            <a:r>
              <a:rPr lang="en-US" dirty="0" smtClean="0"/>
              <a:t>freedom</a:t>
            </a:r>
            <a:endParaRPr lang="en-US" dirty="0"/>
          </a:p>
        </p:txBody>
      </p:sp>
    </p:spTree>
    <p:extLst>
      <p:ext uri="{BB962C8B-B14F-4D97-AF65-F5344CB8AC3E}">
        <p14:creationId xmlns:p14="http://schemas.microsoft.com/office/powerpoint/2010/main" val="10336646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53781" y="-7043400"/>
            <a:ext cx="15117014" cy="14086800"/>
          </a:xfrm>
          <a:prstGeom prst="rect">
            <a:avLst/>
          </a:prstGeom>
        </p:spPr>
      </p:pic>
      <p:sp>
        <p:nvSpPr>
          <p:cNvPr id="6" name="Oval 5"/>
          <p:cNvSpPr/>
          <p:nvPr/>
        </p:nvSpPr>
        <p:spPr>
          <a:xfrm>
            <a:off x="2214003" y="3822368"/>
            <a:ext cx="2011708" cy="1481975"/>
          </a:xfrm>
          <a:prstGeom prst="ellipse">
            <a:avLst/>
          </a:prstGeom>
          <a:noFill/>
          <a:ln w="127000" cmpd="sng">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txBox="1">
            <a:spLocks/>
          </p:cNvSpPr>
          <p:nvPr/>
        </p:nvSpPr>
        <p:spPr>
          <a:xfrm>
            <a:off x="2614371" y="274638"/>
            <a:ext cx="4833958" cy="1143000"/>
          </a:xfrm>
          <a:prstGeom prst="rect">
            <a:avLst/>
          </a:prstGeom>
          <a:solidFill>
            <a:schemeClr val="bg1"/>
          </a:solidFill>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What has this got to do with anything?</a:t>
            </a:r>
            <a:endParaRPr lang="en-US" dirty="0"/>
          </a:p>
        </p:txBody>
      </p:sp>
    </p:spTree>
    <p:extLst>
      <p:ext uri="{BB962C8B-B14F-4D97-AF65-F5344CB8AC3E}">
        <p14:creationId xmlns:p14="http://schemas.microsoft.com/office/powerpoint/2010/main" val="7832898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Stora Karlsö_080614127"/>
          <p:cNvPicPr>
            <a:picLocks noChangeAspect="1" noChangeArrowheads="1"/>
          </p:cNvPicPr>
          <p:nvPr/>
        </p:nvPicPr>
        <p:blipFill>
          <a:blip r:embed="rId3" cstate="email">
            <a:extLst>
              <a:ext uri="{28A0092B-C50C-407E-A947-70E740481C1C}">
                <a14:useLocalDpi xmlns:a14="http://schemas.microsoft.com/office/drawing/2010/main"/>
              </a:ext>
            </a:extLst>
          </a:blip>
          <a:srcRect b="10008"/>
          <a:stretch>
            <a:fillRect/>
          </a:stretch>
        </p:blipFill>
        <p:spPr bwMode="auto">
          <a:xfrm>
            <a:off x="-1222460" y="-381000"/>
            <a:ext cx="12351381" cy="7391400"/>
          </a:xfrm>
          <a:prstGeom prst="rect">
            <a:avLst/>
          </a:prstGeom>
          <a:noFill/>
        </p:spPr>
      </p:pic>
      <p:sp>
        <p:nvSpPr>
          <p:cNvPr id="2" name="Title 1"/>
          <p:cNvSpPr>
            <a:spLocks noGrp="1"/>
          </p:cNvSpPr>
          <p:nvPr>
            <p:ph type="title"/>
          </p:nvPr>
        </p:nvSpPr>
        <p:spPr>
          <a:xfrm>
            <a:off x="457200" y="0"/>
            <a:ext cx="8229600" cy="1143000"/>
          </a:xfrm>
        </p:spPr>
        <p:txBody>
          <a:bodyPr/>
          <a:lstStyle/>
          <a:p>
            <a:r>
              <a:rPr lang="en-US" dirty="0" smtClean="0"/>
              <a:t>Seabirds</a:t>
            </a:r>
            <a:endParaRPr lang="en-US" dirty="0"/>
          </a:p>
        </p:txBody>
      </p:sp>
      <p:sp>
        <p:nvSpPr>
          <p:cNvPr id="3" name="Content Placeholder 2"/>
          <p:cNvSpPr>
            <a:spLocks noGrp="1"/>
          </p:cNvSpPr>
          <p:nvPr>
            <p:ph idx="1"/>
          </p:nvPr>
        </p:nvSpPr>
        <p:spPr>
          <a:xfrm>
            <a:off x="457200" y="2138624"/>
            <a:ext cx="8229600" cy="4525963"/>
          </a:xfrm>
        </p:spPr>
        <p:txBody>
          <a:bodyPr/>
          <a:lstStyle/>
          <a:p>
            <a:r>
              <a:rPr lang="en-US" dirty="0" smtClean="0"/>
              <a:t>Energetics</a:t>
            </a:r>
          </a:p>
          <a:p>
            <a:pPr lvl="1"/>
            <a:r>
              <a:rPr lang="en-US" dirty="0" smtClean="0"/>
              <a:t>Wing loading</a:t>
            </a:r>
          </a:p>
          <a:p>
            <a:pPr lvl="1"/>
            <a:r>
              <a:rPr lang="en-US" dirty="0" smtClean="0"/>
              <a:t>Flight and diving</a:t>
            </a:r>
          </a:p>
          <a:p>
            <a:pPr lvl="1"/>
            <a:r>
              <a:rPr lang="en-US" dirty="0" smtClean="0"/>
              <a:t>Limited capacity to carry prey</a:t>
            </a:r>
          </a:p>
        </p:txBody>
      </p:sp>
      <p:pic>
        <p:nvPicPr>
          <p:cNvPr id="5" name="Picture 2" descr="MW00111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72388" y="4888302"/>
            <a:ext cx="3104506" cy="2122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55538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89327" y="2757556"/>
            <a:ext cx="6554673" cy="4916005"/>
          </a:xfrm>
          <a:prstGeom prst="rect">
            <a:avLst/>
          </a:prstGeom>
        </p:spPr>
      </p:pic>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4" cstate="email">
            <a:extLst>
              <a:ext uri="{28A0092B-C50C-407E-A947-70E740481C1C}">
                <a14:useLocalDpi xmlns:a14="http://schemas.microsoft.com/office/drawing/2010/main"/>
              </a:ext>
            </a:extLst>
          </a:blip>
          <a:srcRect t="13587" b="13587"/>
          <a:stretch>
            <a:fillRect/>
          </a:stretch>
        </p:blipFill>
        <p:spPr>
          <a:xfrm>
            <a:off x="0" y="0"/>
            <a:ext cx="5325018" cy="2928555"/>
          </a:xfrm>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2351431"/>
            <a:ext cx="4823977" cy="2063590"/>
          </a:xfrm>
          <a:prstGeom prst="rect">
            <a:avLst/>
          </a:prstGeom>
        </p:spPr>
      </p:pic>
      <p:pic>
        <p:nvPicPr>
          <p:cNvPr id="6" name="Picture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232400" y="-49212"/>
            <a:ext cx="3911600" cy="2933700"/>
          </a:xfrm>
          <a:prstGeom prst="rect">
            <a:avLst/>
          </a:prstGeom>
        </p:spPr>
      </p:pic>
      <p:pic>
        <p:nvPicPr>
          <p:cNvPr id="7" name="Picture 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 y="4415021"/>
            <a:ext cx="3653052" cy="2442979"/>
          </a:xfrm>
          <a:prstGeom prst="rect">
            <a:avLst/>
          </a:prstGeom>
        </p:spPr>
      </p:pic>
      <p:pic>
        <p:nvPicPr>
          <p:cNvPr id="9" name="Picture 10" descr="97. Sillgrisslor - Aron.JPG"/>
          <p:cNvPicPr>
            <a:picLocks noChangeAspect="1"/>
          </p:cNvPicPr>
          <p:nvPr/>
        </p:nvPicPr>
        <p:blipFill>
          <a:blip r:embed="rId8" cstate="email">
            <a:extLst>
              <a:ext uri="{28A0092B-C50C-407E-A947-70E740481C1C}">
                <a14:useLocalDpi xmlns:a14="http://schemas.microsoft.com/office/drawing/2010/main"/>
              </a:ext>
            </a:extLst>
          </a:blip>
          <a:srcRect l="18333" t="5032" b="9552"/>
          <a:stretch>
            <a:fillRect/>
          </a:stretch>
        </p:blipFill>
        <p:spPr bwMode="auto">
          <a:xfrm>
            <a:off x="574373" y="274638"/>
            <a:ext cx="1145765" cy="1797248"/>
          </a:xfrm>
          <a:prstGeom prst="rect">
            <a:avLst/>
          </a:prstGeom>
          <a:noFill/>
          <a:ln w="9525">
            <a:noFill/>
            <a:miter lim="800000"/>
            <a:headEnd/>
            <a:tailEnd/>
          </a:ln>
        </p:spPr>
      </p:pic>
    </p:spTree>
    <p:extLst>
      <p:ext uri="{BB962C8B-B14F-4D97-AF65-F5344CB8AC3E}">
        <p14:creationId xmlns:p14="http://schemas.microsoft.com/office/powerpoint/2010/main" val="37456933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00453" y="3935333"/>
            <a:ext cx="4543547" cy="2935831"/>
          </a:xfrm>
          <a:prstGeom prst="rect">
            <a:avLst/>
          </a:prstGeom>
        </p:spPr>
      </p:pic>
      <p:sp>
        <p:nvSpPr>
          <p:cNvPr id="2" name="Title 1"/>
          <p:cNvSpPr>
            <a:spLocks noGrp="1"/>
          </p:cNvSpPr>
          <p:nvPr>
            <p:ph type="title"/>
          </p:nvPr>
        </p:nvSpPr>
        <p:spPr/>
        <p:txBody>
          <a:bodyPr/>
          <a:lstStyle/>
          <a:p>
            <a:r>
              <a:rPr lang="en-US" dirty="0" smtClean="0"/>
              <a:t>Seabirds</a:t>
            </a:r>
            <a:endParaRPr lang="en-US" dirty="0"/>
          </a:p>
        </p:txBody>
      </p:sp>
      <p:sp>
        <p:nvSpPr>
          <p:cNvPr id="3" name="Content Placeholder 2"/>
          <p:cNvSpPr>
            <a:spLocks noGrp="1"/>
          </p:cNvSpPr>
          <p:nvPr>
            <p:ph idx="1"/>
          </p:nvPr>
        </p:nvSpPr>
        <p:spPr>
          <a:xfrm>
            <a:off x="241554" y="5949541"/>
            <a:ext cx="8229600" cy="4525963"/>
          </a:xfrm>
        </p:spPr>
        <p:txBody>
          <a:bodyPr/>
          <a:lstStyle/>
          <a:p>
            <a:r>
              <a:rPr lang="en-US" dirty="0" err="1" smtClean="0"/>
              <a:t>Komar.org</a:t>
            </a:r>
            <a:endParaRPr lang="en-US" dirty="0" smtClean="0"/>
          </a:p>
          <a:p>
            <a:endParaRPr lang="en-US" dirty="0"/>
          </a:p>
        </p:txBody>
      </p:sp>
      <p:pic>
        <p:nvPicPr>
          <p:cNvPr id="4" name="Picture 3" descr="Lunde i flukt med glasslarver-1.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25171" y="-1"/>
            <a:ext cx="6661074" cy="4595174"/>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84287" y="0"/>
            <a:ext cx="5059713" cy="3935333"/>
          </a:xfrm>
          <a:prstGeom prst="rect">
            <a:avLst/>
          </a:prstGeom>
        </p:spPr>
      </p:pic>
      <p:pic>
        <p:nvPicPr>
          <p:cNvPr id="6" name="Picture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4085744"/>
            <a:ext cx="2079191" cy="2772255"/>
          </a:xfrm>
          <a:prstGeom prst="rect">
            <a:avLst/>
          </a:prstGeom>
        </p:spPr>
      </p:pic>
      <p:pic>
        <p:nvPicPr>
          <p:cNvPr id="8" name="Picture 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079191" y="4527882"/>
            <a:ext cx="3030539" cy="2330117"/>
          </a:xfrm>
          <a:prstGeom prst="rect">
            <a:avLst/>
          </a:prstGeom>
        </p:spPr>
      </p:pic>
    </p:spTree>
    <p:extLst>
      <p:ext uri="{BB962C8B-B14F-4D97-AF65-F5344CB8AC3E}">
        <p14:creationId xmlns:p14="http://schemas.microsoft.com/office/powerpoint/2010/main" val="305838654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339</TotalTime>
  <Words>394</Words>
  <Application>Microsoft Office PowerPoint</Application>
  <PresentationFormat>On-screen Show (4:3)</PresentationFormat>
  <Paragraphs>87</Paragraphs>
  <Slides>30</Slides>
  <Notes>9</Notes>
  <HiddenSlides>0</HiddenSlides>
  <MMClips>1</MMClips>
  <ScaleCrop>false</ScaleCrop>
  <HeadingPairs>
    <vt:vector size="6" baseType="variant">
      <vt:variant>
        <vt:lpstr>Theme</vt:lpstr>
      </vt:variant>
      <vt:variant>
        <vt:i4>1</vt:i4>
      </vt:variant>
      <vt:variant>
        <vt:lpstr>Links</vt:lpstr>
      </vt:variant>
      <vt:variant>
        <vt:i4>1</vt:i4>
      </vt:variant>
      <vt:variant>
        <vt:lpstr>Slide Titles</vt:lpstr>
      </vt:variant>
      <vt:variant>
        <vt:i4>30</vt:i4>
      </vt:variant>
    </vt:vector>
  </HeadingPairs>
  <TitlesOfParts>
    <vt:vector size="32" baseType="lpstr">
      <vt:lpstr>Office Theme</vt:lpstr>
      <vt:lpstr>Macintosh HD:Users:Martina:Documents:BalticSeabird:Loggor, skyltar:wwflogga.doc!OLE_LINK1</vt:lpstr>
      <vt:lpstr>Save a third for the birds:  Tipping points and why seabirds depend on access to one third of the worlds´ fish</vt:lpstr>
      <vt:lpstr>PowerPoint Presentation</vt:lpstr>
      <vt:lpstr>“Tonight, we are a country awakened to danger and called to defend freedom…..On September the 11th, enemies of freedom committed an act of war.. night fell on a different world, a world where freedom itself is under attack.. They hate our freedoms.. what is at stake is not just America's freedom…  This is the world's fight. This is civilization's fight. This is the fight of all who believe in progress and pluralism, tolerance and freedom.. The advance of human freedom, the great achievement of our time and the great hope of every time, now depends on us. .” </vt:lpstr>
      <vt:lpstr>PowerPoint Presentation</vt:lpstr>
      <vt:lpstr>Science and the pursuit of  freedom</vt:lpstr>
      <vt:lpstr>PowerPoint Presentation</vt:lpstr>
      <vt:lpstr>Seabirds</vt:lpstr>
      <vt:lpstr>PowerPoint Presentation</vt:lpstr>
      <vt:lpstr>Seabirds</vt:lpstr>
      <vt:lpstr>PowerPoint Presentation</vt:lpstr>
      <vt:lpstr>Seabird distribution</vt:lpstr>
      <vt:lpstr>Seabirds</vt:lpstr>
      <vt:lpstr>Forage fish</vt:lpstr>
      <vt:lpstr>PowerPoint Presentation</vt:lpstr>
      <vt:lpstr>PowerPoint Presentation</vt:lpstr>
      <vt:lpstr>PowerPoint Presentation</vt:lpstr>
      <vt:lpstr>PowerPoint Presentation</vt:lpstr>
      <vt:lpstr>PowerPoint Presentation</vt:lpstr>
      <vt:lpstr>Who cares?</vt:lpstr>
      <vt:lpstr>What is the connection between forage fish and seabirds?</vt:lpstr>
      <vt:lpstr>PowerPoint Presentation</vt:lpstr>
      <vt:lpstr>Working hard.. for a global synthesis</vt:lpstr>
      <vt:lpstr>World map</vt:lpstr>
      <vt:lpstr>Results 1</vt:lpstr>
      <vt:lpstr>Results 2</vt:lpstr>
      <vt:lpstr>So what?</vt:lpstr>
      <vt:lpstr>PowerPoint Presentation</vt:lpstr>
      <vt:lpstr>Where to go from here?</vt:lpstr>
      <vt:lpstr>Acknowledgements</vt:lpstr>
      <vt:lpstr>PowerPoint Presentation</vt:lpstr>
    </vt:vector>
  </TitlesOfParts>
  <Company>Stockholm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Henrik Österblom</dc:creator>
  <cp:lastModifiedBy>Sturle hauge Simonsen</cp:lastModifiedBy>
  <cp:revision>91</cp:revision>
  <dcterms:created xsi:type="dcterms:W3CDTF">2012-02-08T14:14:51Z</dcterms:created>
  <dcterms:modified xsi:type="dcterms:W3CDTF">2012-02-22T10:19:23Z</dcterms:modified>
</cp:coreProperties>
</file>