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wmf" ContentType="image/x-wmf"/>
  <Override PartName="/ppt/notesSlides/notesSlide18.xml" ContentType="application/vnd.openxmlformats-officedocument.presentationml.notesSlide+xml"/>
  <Default Extension="xls" ContentType="application/vnd.ms-exce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454" r:id="rId2"/>
    <p:sldId id="421" r:id="rId3"/>
    <p:sldId id="516" r:id="rId4"/>
    <p:sldId id="512" r:id="rId5"/>
    <p:sldId id="529" r:id="rId6"/>
    <p:sldId id="554" r:id="rId7"/>
    <p:sldId id="553" r:id="rId8"/>
    <p:sldId id="550" r:id="rId9"/>
    <p:sldId id="552" r:id="rId10"/>
    <p:sldId id="555" r:id="rId11"/>
    <p:sldId id="556" r:id="rId12"/>
    <p:sldId id="524" r:id="rId13"/>
    <p:sldId id="557" r:id="rId14"/>
    <p:sldId id="369" r:id="rId15"/>
    <p:sldId id="558" r:id="rId16"/>
    <p:sldId id="559" r:id="rId17"/>
    <p:sldId id="560" r:id="rId18"/>
    <p:sldId id="526" r:id="rId19"/>
    <p:sldId id="522" r:id="rId20"/>
    <p:sldId id="534" r:id="rId21"/>
    <p:sldId id="561" r:id="rId22"/>
    <p:sldId id="579" r:id="rId23"/>
    <p:sldId id="594" r:id="rId24"/>
    <p:sldId id="562" r:id="rId25"/>
    <p:sldId id="563" r:id="rId26"/>
    <p:sldId id="546" r:id="rId27"/>
    <p:sldId id="564" r:id="rId28"/>
    <p:sldId id="565" r:id="rId29"/>
    <p:sldId id="566" r:id="rId30"/>
    <p:sldId id="404" r:id="rId31"/>
    <p:sldId id="567" r:id="rId32"/>
    <p:sldId id="532" r:id="rId33"/>
    <p:sldId id="531" r:id="rId34"/>
    <p:sldId id="568" r:id="rId35"/>
    <p:sldId id="569" r:id="rId36"/>
    <p:sldId id="570" r:id="rId37"/>
    <p:sldId id="571" r:id="rId38"/>
    <p:sldId id="572" r:id="rId39"/>
    <p:sldId id="592" r:id="rId40"/>
    <p:sldId id="492" r:id="rId41"/>
    <p:sldId id="593" r:id="rId42"/>
    <p:sldId id="573" r:id="rId43"/>
    <p:sldId id="509" r:id="rId44"/>
    <p:sldId id="574" r:id="rId45"/>
    <p:sldId id="575" r:id="rId46"/>
    <p:sldId id="576" r:id="rId47"/>
    <p:sldId id="490" r:id="rId48"/>
    <p:sldId id="489" r:id="rId49"/>
    <p:sldId id="578" r:id="rId50"/>
    <p:sldId id="577" r:id="rId51"/>
    <p:sldId id="536" r:id="rId52"/>
  </p:sldIdLst>
  <p:sldSz cx="9144000" cy="6858000" type="screen4x3"/>
  <p:notesSz cx="6669088" cy="9926638"/>
  <p:defaultTextStyle>
    <a:defPPr>
      <a:defRPr lang="es-CO"/>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102" autoAdjust="0"/>
    <p:restoredTop sz="98390" autoAdjust="0"/>
  </p:normalViewPr>
  <p:slideViewPr>
    <p:cSldViewPr snapToGrid="0">
      <p:cViewPr>
        <p:scale>
          <a:sx n="70" d="100"/>
          <a:sy n="70" d="100"/>
        </p:scale>
        <p:origin x="-894" y="-16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7116"/>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2" Type="http://schemas.openxmlformats.org/officeDocument/2006/relationships/oleObject" Target="file:///C:\Documents%20and%20Settings\JIngram\Desktop\US%20kitchens.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lang val="sv-SE"/>
  <c:clrMapOvr bg1="lt1" tx1="dk1" bg2="lt2" tx2="dk2" accent1="accent1" accent2="accent2" accent3="accent3" accent4="accent4" accent5="accent5" accent6="accent6" hlink="hlink" folHlink="folHlink"/>
  <c:chart>
    <c:plotArea>
      <c:layout/>
      <c:pieChart>
        <c:varyColors val="1"/>
        <c:ser>
          <c:idx val="0"/>
          <c:order val="0"/>
          <c:cat>
            <c:strRef>
              <c:f>Sheet1!$A$1:$A$9</c:f>
              <c:strCache>
                <c:ptCount val="9"/>
                <c:pt idx="0">
                  <c:v>Space heating</c:v>
                </c:pt>
                <c:pt idx="1">
                  <c:v>Water heating </c:v>
                </c:pt>
                <c:pt idx="2">
                  <c:v>Cooking</c:v>
                </c:pt>
                <c:pt idx="3">
                  <c:v>Ventilation</c:v>
                </c:pt>
                <c:pt idx="4">
                  <c:v>Office equipment</c:v>
                </c:pt>
                <c:pt idx="5">
                  <c:v>Refridgeration</c:v>
                </c:pt>
                <c:pt idx="6">
                  <c:v>Other</c:v>
                </c:pt>
                <c:pt idx="7">
                  <c:v>Cooling</c:v>
                </c:pt>
                <c:pt idx="8">
                  <c:v>Lighting</c:v>
                </c:pt>
              </c:strCache>
            </c:strRef>
          </c:cat>
          <c:val>
            <c:numRef>
              <c:f>Sheet1!$B$1:$B$9</c:f>
              <c:numCache>
                <c:formatCode>General</c:formatCode>
                <c:ptCount val="9"/>
                <c:pt idx="0">
                  <c:v>19</c:v>
                </c:pt>
                <c:pt idx="1">
                  <c:v>19</c:v>
                </c:pt>
                <c:pt idx="2">
                  <c:v>23</c:v>
                </c:pt>
                <c:pt idx="3">
                  <c:v>5</c:v>
                </c:pt>
                <c:pt idx="4">
                  <c:v>1</c:v>
                </c:pt>
                <c:pt idx="5">
                  <c:v>6</c:v>
                </c:pt>
                <c:pt idx="6">
                  <c:v>8</c:v>
                </c:pt>
                <c:pt idx="7">
                  <c:v>8</c:v>
                </c:pt>
                <c:pt idx="8">
                  <c:v>11</c:v>
                </c:pt>
              </c:numCache>
            </c:numRef>
          </c:val>
        </c:ser>
        <c:firstSliceAng val="0"/>
      </c:pieChart>
    </c:plotArea>
    <c:legend>
      <c:legendPos val="r"/>
      <c:txPr>
        <a:bodyPr/>
        <a:lstStyle/>
        <a:p>
          <a:pPr>
            <a:defRPr sz="2200"/>
          </a:pPr>
          <a:endParaRPr lang="sv-SE"/>
        </a:p>
      </c:txPr>
    </c:legend>
    <c:plotVisOnly val="1"/>
    <c:dispBlanksAs val="zero"/>
  </c:chart>
  <c:externalData r:id="rId2"/>
</c:chartSpace>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889938"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a:p>
        </p:txBody>
      </p:sp>
      <p:sp>
        <p:nvSpPr>
          <p:cNvPr id="7171" name="Rectangle 3"/>
          <p:cNvSpPr>
            <a:spLocks noGrp="1" noChangeArrowheads="1"/>
          </p:cNvSpPr>
          <p:nvPr>
            <p:ph type="dt" idx="1"/>
          </p:nvPr>
        </p:nvSpPr>
        <p:spPr bwMode="auto">
          <a:xfrm>
            <a:off x="3777607" y="0"/>
            <a:ext cx="2889938"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52228" name="Rectangle 4"/>
          <p:cNvSpPr>
            <a:spLocks noGrp="1" noRot="1" noChangeAspect="1" noChangeArrowheads="1" noTextEdit="1"/>
          </p:cNvSpPr>
          <p:nvPr>
            <p:ph type="sldImg" idx="2"/>
          </p:nvPr>
        </p:nvSpPr>
        <p:spPr bwMode="auto">
          <a:xfrm>
            <a:off x="854075" y="744538"/>
            <a:ext cx="4960938" cy="3722687"/>
          </a:xfrm>
          <a:prstGeom prst="rect">
            <a:avLst/>
          </a:prstGeom>
          <a:noFill/>
          <a:ln w="9525">
            <a:solidFill>
              <a:srgbClr val="000000"/>
            </a:solidFill>
            <a:miter lim="800000"/>
            <a:headEnd/>
            <a:tailEnd/>
          </a:ln>
        </p:spPr>
      </p:sp>
      <p:sp>
        <p:nvSpPr>
          <p:cNvPr id="7173" name="Rectangle 5"/>
          <p:cNvSpPr>
            <a:spLocks noGrp="1" noChangeArrowheads="1"/>
          </p:cNvSpPr>
          <p:nvPr>
            <p:ph type="body" sz="quarter" idx="3"/>
          </p:nvPr>
        </p:nvSpPr>
        <p:spPr bwMode="auto">
          <a:xfrm>
            <a:off x="666909" y="4715154"/>
            <a:ext cx="533527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CO" noProof="0" smtClean="0"/>
              <a:t>Click to edit Master text styles</a:t>
            </a:r>
          </a:p>
          <a:p>
            <a:pPr lvl="1"/>
            <a:r>
              <a:rPr lang="es-CO" noProof="0" smtClean="0"/>
              <a:t>Second level</a:t>
            </a:r>
          </a:p>
          <a:p>
            <a:pPr lvl="2"/>
            <a:r>
              <a:rPr lang="es-CO" noProof="0" smtClean="0"/>
              <a:t>Third level</a:t>
            </a:r>
          </a:p>
          <a:p>
            <a:pPr lvl="3"/>
            <a:r>
              <a:rPr lang="es-CO" noProof="0" smtClean="0"/>
              <a:t>Fourth level</a:t>
            </a:r>
          </a:p>
          <a:p>
            <a:pPr lvl="4"/>
            <a:r>
              <a:rPr lang="es-CO" noProof="0" smtClean="0"/>
              <a:t>Fifth level</a:t>
            </a:r>
          </a:p>
        </p:txBody>
      </p:sp>
      <p:sp>
        <p:nvSpPr>
          <p:cNvPr id="7174" name="Rectangle 6"/>
          <p:cNvSpPr>
            <a:spLocks noGrp="1" noChangeArrowheads="1"/>
          </p:cNvSpPr>
          <p:nvPr>
            <p:ph type="ftr" sz="quarter" idx="4"/>
          </p:nvPr>
        </p:nvSpPr>
        <p:spPr bwMode="auto">
          <a:xfrm>
            <a:off x="0" y="9428583"/>
            <a:ext cx="2889938"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US"/>
          </a:p>
        </p:txBody>
      </p:sp>
      <p:sp>
        <p:nvSpPr>
          <p:cNvPr id="7175" name="Rectangle 7"/>
          <p:cNvSpPr>
            <a:spLocks noGrp="1" noChangeArrowheads="1"/>
          </p:cNvSpPr>
          <p:nvPr>
            <p:ph type="sldNum" sz="quarter" idx="5"/>
          </p:nvPr>
        </p:nvSpPr>
        <p:spPr bwMode="auto">
          <a:xfrm>
            <a:off x="3777607" y="9428583"/>
            <a:ext cx="2889938"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DDAB652B-CFDF-41B4-85D5-35EB16347539}" type="slidenum">
              <a:rPr lang="es-CO"/>
              <a:pPr>
                <a:defRPr/>
              </a:pPr>
              <a:t>‹#›</a:t>
            </a:fld>
            <a:endParaRPr lang="es-CO"/>
          </a:p>
        </p:txBody>
      </p:sp>
    </p:spTree>
    <p:extLst>
      <p:ext uri="{BB962C8B-B14F-4D97-AF65-F5344CB8AC3E}">
        <p14:creationId xmlns="" xmlns:p14="http://schemas.microsoft.com/office/powerpoint/2010/main" val="80144249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GB" smtClean="0">
              <a:latin typeface="Arial" pitchFamily="34" charset="0"/>
            </a:endParaRPr>
          </a:p>
        </p:txBody>
      </p:sp>
      <p:sp>
        <p:nvSpPr>
          <p:cNvPr id="53252" name="Slide Number Placeholder 3"/>
          <p:cNvSpPr>
            <a:spLocks noGrp="1"/>
          </p:cNvSpPr>
          <p:nvPr>
            <p:ph type="sldNum" sz="quarter" idx="5"/>
          </p:nvPr>
        </p:nvSpPr>
        <p:spPr>
          <a:noFill/>
        </p:spPr>
        <p:txBody>
          <a:bodyPr/>
          <a:lstStyle/>
          <a:p>
            <a:fld id="{4B72975F-821F-4350-96BB-52F49A61EE7D}" type="slidenum">
              <a:rPr lang="es-CO" smtClean="0">
                <a:latin typeface="Arial" pitchFamily="34" charset="0"/>
              </a:rPr>
              <a:pPr/>
              <a:t>1</a:t>
            </a:fld>
            <a:endParaRPr lang="es-CO"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DDAB652B-CFDF-41B4-85D5-35EB16347539}" type="slidenum">
              <a:rPr lang="es-CO" smtClean="0"/>
              <a:pPr>
                <a:defRPr/>
              </a:pPr>
              <a:t>13</a:t>
            </a:fld>
            <a:endParaRPr lang="es-CO"/>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p:spPr>
        <p:txBody>
          <a:bodyPr/>
          <a:lstStyle/>
          <a:p>
            <a:endParaRPr lang="en-GB" smtClean="0">
              <a:latin typeface="Arial" pitchFamily="34" charset="0"/>
            </a:endParaRPr>
          </a:p>
        </p:txBody>
      </p:sp>
      <p:sp>
        <p:nvSpPr>
          <p:cNvPr id="87044" name="Slide Number Placeholder 3"/>
          <p:cNvSpPr>
            <a:spLocks noGrp="1"/>
          </p:cNvSpPr>
          <p:nvPr>
            <p:ph type="sldNum" sz="quarter" idx="5"/>
          </p:nvPr>
        </p:nvSpPr>
        <p:spPr>
          <a:noFill/>
        </p:spPr>
        <p:txBody>
          <a:bodyPr/>
          <a:lstStyle/>
          <a:p>
            <a:fld id="{E7673A88-8864-411B-A670-16755186BD5A}" type="slidenum">
              <a:rPr lang="en-GB" smtClean="0">
                <a:latin typeface="Arial" pitchFamily="34" charset="0"/>
              </a:rPr>
              <a:pPr/>
              <a:t>14</a:t>
            </a:fld>
            <a:endParaRPr lang="en-GB"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endParaRPr lang="en-GB" smtClean="0">
              <a:latin typeface="Arial" pitchFamily="34" charset="0"/>
            </a:endParaRPr>
          </a:p>
        </p:txBody>
      </p:sp>
      <p:sp>
        <p:nvSpPr>
          <p:cNvPr id="89092" name="Slide Number Placeholder 3"/>
          <p:cNvSpPr>
            <a:spLocks noGrp="1"/>
          </p:cNvSpPr>
          <p:nvPr>
            <p:ph type="sldNum" sz="quarter" idx="5"/>
          </p:nvPr>
        </p:nvSpPr>
        <p:spPr>
          <a:noFill/>
        </p:spPr>
        <p:txBody>
          <a:bodyPr/>
          <a:lstStyle/>
          <a:p>
            <a:fld id="{2B5C2D3D-F83A-4457-99E5-FBA7E5AED6CA}" type="slidenum">
              <a:rPr lang="en-GB" smtClean="0">
                <a:latin typeface="Arial" pitchFamily="34" charset="0"/>
              </a:rPr>
              <a:pPr/>
              <a:t>15</a:t>
            </a:fld>
            <a:endParaRPr lang="en-GB"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endParaRPr lang="en-GB" smtClean="0">
              <a:latin typeface="Arial" pitchFamily="34" charset="0"/>
            </a:endParaRPr>
          </a:p>
        </p:txBody>
      </p:sp>
      <p:sp>
        <p:nvSpPr>
          <p:cNvPr id="90116" name="Slide Number Placeholder 3"/>
          <p:cNvSpPr>
            <a:spLocks noGrp="1"/>
          </p:cNvSpPr>
          <p:nvPr>
            <p:ph type="sldNum" sz="quarter" idx="5"/>
          </p:nvPr>
        </p:nvSpPr>
        <p:spPr>
          <a:noFill/>
        </p:spPr>
        <p:txBody>
          <a:bodyPr/>
          <a:lstStyle/>
          <a:p>
            <a:fld id="{F6D8B5CD-94CB-49EB-A01E-AD07B455D7CA}" type="slidenum">
              <a:rPr lang="en-GB" smtClean="0">
                <a:latin typeface="Arial" pitchFamily="34" charset="0"/>
              </a:rPr>
              <a:pPr/>
              <a:t>16</a:t>
            </a:fld>
            <a:endParaRPr lang="en-GB"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p:spPr>
        <p:txBody>
          <a:bodyPr/>
          <a:lstStyle/>
          <a:p>
            <a:endParaRPr lang="en-GB" smtClean="0">
              <a:latin typeface="Arial" pitchFamily="34" charset="0"/>
            </a:endParaRPr>
          </a:p>
        </p:txBody>
      </p:sp>
      <p:sp>
        <p:nvSpPr>
          <p:cNvPr id="84996" name="Slide Number Placeholder 3"/>
          <p:cNvSpPr>
            <a:spLocks noGrp="1"/>
          </p:cNvSpPr>
          <p:nvPr>
            <p:ph type="sldNum" sz="quarter" idx="5"/>
          </p:nvPr>
        </p:nvSpPr>
        <p:spPr>
          <a:noFill/>
        </p:spPr>
        <p:txBody>
          <a:bodyPr/>
          <a:lstStyle/>
          <a:p>
            <a:fld id="{D127AC13-6A53-4DFA-AEAA-CF1AD8440DFA}" type="slidenum">
              <a:rPr lang="es-CO" smtClean="0">
                <a:latin typeface="Arial" pitchFamily="34" charset="0"/>
              </a:rPr>
              <a:pPr/>
              <a:t>17</a:t>
            </a:fld>
            <a:endParaRPr lang="es-CO"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1103BEBA-9051-4DE0-A197-AB3E4CB90095}" type="slidenum">
              <a:rPr lang="en-GB" smtClean="0"/>
              <a:pPr/>
              <a:t>18</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DDAB652B-CFDF-41B4-85D5-35EB16347539}" type="slidenum">
              <a:rPr lang="es-CO" smtClean="0"/>
              <a:pPr>
                <a:defRPr/>
              </a:pPr>
              <a:t>19</a:t>
            </a:fld>
            <a:endParaRPr lang="es-CO"/>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DDAB652B-CFDF-41B4-85D5-35EB16347539}" type="slidenum">
              <a:rPr lang="es-CO" smtClean="0"/>
              <a:pPr>
                <a:defRPr/>
              </a:pPr>
              <a:t>20</a:t>
            </a:fld>
            <a:endParaRPr lang="es-CO"/>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FD8CB87-2A2C-4B97-ADEA-65C5E212D7F4}" type="slidenum">
              <a:rPr lang="en-US" smtClean="0">
                <a:latin typeface="Arial" pitchFamily="34" charset="0"/>
                <a:ea typeface="ヒラギノ角ゴ Pro W3"/>
                <a:cs typeface="ヒラギノ角ゴ Pro W3"/>
              </a:rPr>
              <a:pPr/>
              <a:t>21</a:t>
            </a:fld>
            <a:endParaRPr lang="en-US" dirty="0" smtClean="0">
              <a:latin typeface="Arial" pitchFamily="34" charset="0"/>
              <a:ea typeface="ヒラギノ角ゴ Pro W3"/>
              <a:cs typeface="ヒラギノ角ゴ Pro W3"/>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en-US" dirty="0" smtClean="0">
              <a:latin typeface="Arial" pitchFamily="34" charset="0"/>
              <a:ea typeface="ヒラギノ角ゴ Pro W3"/>
              <a:cs typeface="ヒラギノ角ゴ Pro W3"/>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2905D1A0-191A-4D24-B51D-A544550E376D}" type="slidenum">
              <a:rPr lang="en-US" smtClean="0"/>
              <a:pPr eaLnBrk="1" hangingPunct="1"/>
              <a:t>22</a:t>
            </a:fld>
            <a:endParaRPr lang="en-US" smtClean="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smtClean="0">
                <a:latin typeface="Arial" pitchFamily="34" charset="0"/>
              </a:rPr>
              <a:t>FAO estimates that  1.02 billion people were chronically undernourished in 2009. The prevalence of undernourishment was highest in Sub-Saharan Africa, but the number of undernourished people was highest in Asia.</a:t>
            </a:r>
            <a:endParaRPr lang="en-GB"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0003E001-E059-4CED-858B-6DC3A7EA0893}" type="slidenum">
              <a:rPr lang="en-GB" smtClean="0">
                <a:latin typeface="Arial" pitchFamily="34" charset="0"/>
              </a:rPr>
              <a:pPr/>
              <a:t>2</a:t>
            </a:fld>
            <a:endParaRPr lang="en-GB" smtClean="0">
              <a:latin typeface="Arial" pitchFamily="34" charset="0"/>
            </a:endParaRPr>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r>
              <a:rPr lang="en-US" smtClean="0">
                <a:latin typeface="Arial" pitchFamily="34" charset="0"/>
              </a:rPr>
              <a:t>Main point is that food security encompasses much more than just available food production.</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GB" smtClean="0">
              <a:latin typeface="Arial" pitchFamily="34" charset="0"/>
            </a:endParaRPr>
          </a:p>
        </p:txBody>
      </p:sp>
      <p:sp>
        <p:nvSpPr>
          <p:cNvPr id="53252" name="Slide Number Placeholder 3"/>
          <p:cNvSpPr>
            <a:spLocks noGrp="1"/>
          </p:cNvSpPr>
          <p:nvPr>
            <p:ph type="sldNum" sz="quarter" idx="5"/>
          </p:nvPr>
        </p:nvSpPr>
        <p:spPr>
          <a:noFill/>
        </p:spPr>
        <p:txBody>
          <a:bodyPr/>
          <a:lstStyle/>
          <a:p>
            <a:fld id="{4B72975F-821F-4350-96BB-52F49A61EE7D}" type="slidenum">
              <a:rPr lang="es-CO" smtClean="0">
                <a:latin typeface="Arial" pitchFamily="34" charset="0"/>
              </a:rPr>
              <a:pPr/>
              <a:t>23</a:t>
            </a:fld>
            <a:endParaRPr lang="es-CO" smtClean="0">
              <a:latin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GB" smtClean="0">
              <a:latin typeface="Arial" pitchFamily="34" charset="0"/>
            </a:endParaRPr>
          </a:p>
        </p:txBody>
      </p:sp>
      <p:sp>
        <p:nvSpPr>
          <p:cNvPr id="53252" name="Slide Number Placeholder 3"/>
          <p:cNvSpPr>
            <a:spLocks noGrp="1"/>
          </p:cNvSpPr>
          <p:nvPr>
            <p:ph type="sldNum" sz="quarter" idx="5"/>
          </p:nvPr>
        </p:nvSpPr>
        <p:spPr>
          <a:noFill/>
        </p:spPr>
        <p:txBody>
          <a:bodyPr/>
          <a:lstStyle/>
          <a:p>
            <a:fld id="{4B72975F-821F-4350-96BB-52F49A61EE7D}" type="slidenum">
              <a:rPr lang="es-CO" smtClean="0">
                <a:latin typeface="Arial" pitchFamily="34" charset="0"/>
              </a:rPr>
              <a:pPr/>
              <a:t>24</a:t>
            </a:fld>
            <a:endParaRPr lang="es-CO" smtClean="0">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pPr eaLnBrk="1" hangingPunct="1"/>
            <a:endParaRPr lang="en-GB" dirty="0" smtClean="0">
              <a:latin typeface="Arial" pitchFamily="34" charset="0"/>
            </a:endParaRPr>
          </a:p>
        </p:txBody>
      </p:sp>
      <p:sp>
        <p:nvSpPr>
          <p:cNvPr id="59396" name="Slide Number Placeholder 3"/>
          <p:cNvSpPr>
            <a:spLocks noGrp="1"/>
          </p:cNvSpPr>
          <p:nvPr>
            <p:ph type="sldNum" sz="quarter" idx="5"/>
          </p:nvPr>
        </p:nvSpPr>
        <p:spPr>
          <a:noFill/>
        </p:spPr>
        <p:txBody>
          <a:bodyPr/>
          <a:lstStyle/>
          <a:p>
            <a:fld id="{8E100DB5-4737-4BC0-950D-18745A1A63B0}" type="slidenum">
              <a:rPr lang="es-CO" smtClean="0">
                <a:latin typeface="Arial" pitchFamily="34" charset="0"/>
              </a:rPr>
              <a:pPr/>
              <a:t>25</a:t>
            </a:fld>
            <a:endParaRPr lang="es-CO" dirty="0" smtClean="0">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pPr eaLnBrk="1" hangingPunct="1">
              <a:spcBef>
                <a:spcPct val="0"/>
              </a:spcBef>
            </a:pPr>
            <a:endParaRPr lang="en-GB" smtClean="0">
              <a:latin typeface="Arial" pitchFamily="34" charset="0"/>
            </a:endParaRPr>
          </a:p>
        </p:txBody>
      </p:sp>
      <p:sp>
        <p:nvSpPr>
          <p:cNvPr id="76804" name="Slide Number Placeholder 3"/>
          <p:cNvSpPr>
            <a:spLocks noGrp="1"/>
          </p:cNvSpPr>
          <p:nvPr>
            <p:ph type="sldNum" sz="quarter" idx="5"/>
          </p:nvPr>
        </p:nvSpPr>
        <p:spPr>
          <a:noFill/>
        </p:spPr>
        <p:txBody>
          <a:bodyPr/>
          <a:lstStyle/>
          <a:p>
            <a:fld id="{FBC7721E-6398-4C58-AB9C-79C094A89DB5}" type="slidenum">
              <a:rPr lang="en-GB" smtClean="0">
                <a:latin typeface="Arial" pitchFamily="34" charset="0"/>
              </a:rPr>
              <a:pPr/>
              <a:t>27</a:t>
            </a:fld>
            <a:endParaRPr lang="en-GB"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D070B837-3211-403A-A473-08975F84B7B8}" type="slidenum">
              <a:rPr lang="en-GB" smtClean="0">
                <a:latin typeface="Arial" pitchFamily="34" charset="0"/>
              </a:rPr>
              <a:pPr/>
              <a:t>30</a:t>
            </a:fld>
            <a:endParaRPr lang="en-GB" smtClean="0">
              <a:latin typeface="Arial" pitchFamily="34"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xfrm>
            <a:off x="188340" y="4715154"/>
            <a:ext cx="6261533" cy="4466987"/>
          </a:xfrm>
          <a:noFill/>
          <a:ln/>
        </p:spPr>
        <p:txBody>
          <a:bodyPr/>
          <a:lstStyle/>
          <a:p>
            <a:pPr>
              <a:spcBef>
                <a:spcPct val="0"/>
              </a:spcBef>
            </a:pPr>
            <a:r>
              <a:rPr lang="en-GB" smtClean="0">
                <a:latin typeface="Arial" pitchFamily="34" charset="0"/>
              </a:rPr>
              <a:t>I want to emphasize how these food price increases affect the poor.  Graph shows that poorer people spend a larger proportion of their income…more than half in many countries, on food.  These are the most vulnerable to the increases in food prices unless there are entitlements to assistance or land.</a:t>
            </a:r>
          </a:p>
          <a:p>
            <a:pPr>
              <a:spcBef>
                <a:spcPct val="0"/>
              </a:spcBef>
            </a:pPr>
            <a:r>
              <a:rPr lang="en-GB" smtClean="0">
                <a:latin typeface="Arial" pitchFamily="34" charset="0"/>
              </a:rPr>
              <a:t>Plus often markets don’t work well for food.</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GB" smtClean="0">
              <a:latin typeface="Arial" pitchFamily="34" charset="0"/>
            </a:endParaRPr>
          </a:p>
        </p:txBody>
      </p:sp>
      <p:sp>
        <p:nvSpPr>
          <p:cNvPr id="66564" name="Slide Number Placeholder 3"/>
          <p:cNvSpPr>
            <a:spLocks noGrp="1"/>
          </p:cNvSpPr>
          <p:nvPr>
            <p:ph type="sldNum" sz="quarter" idx="5"/>
          </p:nvPr>
        </p:nvSpPr>
        <p:spPr>
          <a:noFill/>
        </p:spPr>
        <p:txBody>
          <a:bodyPr/>
          <a:lstStyle/>
          <a:p>
            <a:fld id="{3372D04A-6B71-4798-B330-486BBEF41DF4}" type="slidenum">
              <a:rPr lang="en-GB" smtClean="0">
                <a:latin typeface="Arial" pitchFamily="34" charset="0"/>
              </a:rPr>
              <a:pPr/>
              <a:t>31</a:t>
            </a:fld>
            <a:endParaRPr lang="en-GB"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B8B86896-6F84-45E9-8145-0DDB248AB833}" type="slidenum">
              <a:rPr lang="en-GB" smtClean="0"/>
              <a:pPr/>
              <a:t>32</a:t>
            </a:fld>
            <a:endParaRPr lang="en-GB"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xfrm>
            <a:off x="889212" y="4715153"/>
            <a:ext cx="4890665" cy="4466987"/>
          </a:xfrm>
          <a:noFill/>
          <a:ln/>
        </p:spPr>
        <p:txBody>
          <a:bodyPr/>
          <a:lstStyle/>
          <a:p>
            <a:pPr eaLnBrk="1" hangingPunct="1"/>
            <a:endParaRPr lang="en-US" b="1"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DDAB652B-CFDF-41B4-85D5-35EB16347539}" type="slidenum">
              <a:rPr lang="es-CO" smtClean="0"/>
              <a:pPr>
                <a:defRPr/>
              </a:pPr>
              <a:t>33</a:t>
            </a:fld>
            <a:endParaRPr lang="es-CO"/>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GB" smtClean="0">
              <a:latin typeface="Arial" pitchFamily="34" charset="0"/>
            </a:endParaRPr>
          </a:p>
        </p:txBody>
      </p:sp>
      <p:sp>
        <p:nvSpPr>
          <p:cNvPr id="71684" name="Slide Number Placeholder 3"/>
          <p:cNvSpPr>
            <a:spLocks noGrp="1"/>
          </p:cNvSpPr>
          <p:nvPr>
            <p:ph type="sldNum" sz="quarter" idx="5"/>
          </p:nvPr>
        </p:nvSpPr>
        <p:spPr>
          <a:noFill/>
        </p:spPr>
        <p:txBody>
          <a:bodyPr/>
          <a:lstStyle/>
          <a:p>
            <a:fld id="{F26F458F-8E82-4D30-9079-181DE8608BBA}" type="slidenum">
              <a:rPr lang="es-CO" smtClean="0">
                <a:latin typeface="Arial" pitchFamily="34" charset="0"/>
              </a:rPr>
              <a:pPr/>
              <a:t>34</a:t>
            </a:fld>
            <a:endParaRPr lang="es-CO" smtClean="0">
              <a:latin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endParaRPr lang="en-GB" smtClean="0">
              <a:latin typeface="Arial" pitchFamily="34" charset="0"/>
            </a:endParaRPr>
          </a:p>
        </p:txBody>
      </p:sp>
      <p:sp>
        <p:nvSpPr>
          <p:cNvPr id="72708" name="Slide Number Placeholder 3"/>
          <p:cNvSpPr>
            <a:spLocks noGrp="1"/>
          </p:cNvSpPr>
          <p:nvPr>
            <p:ph type="sldNum" sz="quarter" idx="5"/>
          </p:nvPr>
        </p:nvSpPr>
        <p:spPr>
          <a:noFill/>
        </p:spPr>
        <p:txBody>
          <a:bodyPr/>
          <a:lstStyle/>
          <a:p>
            <a:fld id="{90BCCDE5-A6DC-41A7-B694-9F443D1D59E3}" type="slidenum">
              <a:rPr lang="en-GB" smtClean="0">
                <a:latin typeface="Arial" pitchFamily="34" charset="0"/>
              </a:rPr>
              <a:pPr/>
              <a:t>35</a:t>
            </a:fld>
            <a:endParaRPr lang="en-GB"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GB" smtClean="0">
              <a:latin typeface="Arial" pitchFamily="34" charset="0"/>
            </a:endParaRPr>
          </a:p>
        </p:txBody>
      </p:sp>
      <p:sp>
        <p:nvSpPr>
          <p:cNvPr id="57348" name="Slide Number Placeholder 3"/>
          <p:cNvSpPr>
            <a:spLocks noGrp="1"/>
          </p:cNvSpPr>
          <p:nvPr>
            <p:ph type="sldNum" sz="quarter" idx="5"/>
          </p:nvPr>
        </p:nvSpPr>
        <p:spPr>
          <a:noFill/>
        </p:spPr>
        <p:txBody>
          <a:bodyPr/>
          <a:lstStyle/>
          <a:p>
            <a:fld id="{DC18458E-23C9-4FAD-BD53-AF5D5C2229E7}" type="slidenum">
              <a:rPr lang="es-CO" smtClean="0">
                <a:latin typeface="Arial" pitchFamily="34" charset="0"/>
              </a:rPr>
              <a:pPr/>
              <a:t>3</a:t>
            </a:fld>
            <a:endParaRPr lang="es-CO" smtClean="0">
              <a:latin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endParaRPr lang="en-GB" smtClean="0">
              <a:latin typeface="Arial" pitchFamily="34" charset="0"/>
            </a:endParaRPr>
          </a:p>
        </p:txBody>
      </p:sp>
      <p:sp>
        <p:nvSpPr>
          <p:cNvPr id="73732" name="Slide Number Placeholder 3"/>
          <p:cNvSpPr>
            <a:spLocks noGrp="1"/>
          </p:cNvSpPr>
          <p:nvPr>
            <p:ph type="sldNum" sz="quarter" idx="5"/>
          </p:nvPr>
        </p:nvSpPr>
        <p:spPr>
          <a:noFill/>
        </p:spPr>
        <p:txBody>
          <a:bodyPr/>
          <a:lstStyle/>
          <a:p>
            <a:fld id="{7E9C0E2E-4E9F-40BA-A935-294FD10D882D}" type="slidenum">
              <a:rPr lang="en-GB" smtClean="0">
                <a:latin typeface="Arial" pitchFamily="34" charset="0"/>
              </a:rPr>
              <a:pPr/>
              <a:t>36</a:t>
            </a:fld>
            <a:endParaRPr lang="en-GB" smtClean="0">
              <a:latin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0C2C35B7-1BF7-4B7B-AFC8-4FBB3634C5C8}" type="slidenum">
              <a:rPr lang="en-GB" smtClean="0">
                <a:latin typeface="Arial" pitchFamily="34" charset="0"/>
              </a:rPr>
              <a:pPr/>
              <a:t>37</a:t>
            </a:fld>
            <a:endParaRPr lang="en-GB" smtClean="0">
              <a:latin typeface="Arial" pitchFamily="34"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r>
              <a:rPr lang="en-GB" smtClean="0">
                <a:latin typeface="Arial" pitchFamily="34" charset="0"/>
              </a:rPr>
              <a:t>National level food security strategies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endParaRPr lang="en-GB" smtClean="0">
              <a:latin typeface="Arial" pitchFamily="34" charset="0"/>
            </a:endParaRPr>
          </a:p>
        </p:txBody>
      </p:sp>
      <p:sp>
        <p:nvSpPr>
          <p:cNvPr id="92164" name="Slide Number Placeholder 3"/>
          <p:cNvSpPr>
            <a:spLocks noGrp="1"/>
          </p:cNvSpPr>
          <p:nvPr>
            <p:ph type="sldNum" sz="quarter" idx="5"/>
          </p:nvPr>
        </p:nvSpPr>
        <p:spPr>
          <a:noFill/>
        </p:spPr>
        <p:txBody>
          <a:bodyPr/>
          <a:lstStyle/>
          <a:p>
            <a:fld id="{D364A3FE-1349-4020-8760-6152A76ED6F6}" type="slidenum">
              <a:rPr lang="en-GB" smtClean="0">
                <a:latin typeface="Arial" pitchFamily="34" charset="0"/>
              </a:rPr>
              <a:pPr/>
              <a:t>38</a:t>
            </a:fld>
            <a:endParaRPr lang="en-GB" smtClean="0">
              <a:latin typeface="Arial"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endParaRPr lang="en-GB" smtClean="0">
              <a:latin typeface="Arial" pitchFamily="34" charset="0"/>
            </a:endParaRPr>
          </a:p>
        </p:txBody>
      </p:sp>
      <p:sp>
        <p:nvSpPr>
          <p:cNvPr id="82948" name="Slide Number Placeholder 3"/>
          <p:cNvSpPr>
            <a:spLocks noGrp="1"/>
          </p:cNvSpPr>
          <p:nvPr>
            <p:ph type="sldNum" sz="quarter" idx="5"/>
          </p:nvPr>
        </p:nvSpPr>
        <p:spPr>
          <a:noFill/>
        </p:spPr>
        <p:txBody>
          <a:bodyPr/>
          <a:lstStyle/>
          <a:p>
            <a:fld id="{9D9C87D5-EEDF-4415-A33B-B0B639CD25AF}" type="slidenum">
              <a:rPr lang="en-GB" smtClean="0">
                <a:latin typeface="Arial" pitchFamily="34" charset="0"/>
              </a:rPr>
              <a:pPr/>
              <a:t>40</a:t>
            </a:fld>
            <a:endParaRPr lang="en-GB" smtClean="0">
              <a:latin typeface="Arial"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pPr>
              <a:spcBef>
                <a:spcPct val="0"/>
              </a:spcBef>
            </a:pPr>
            <a:endParaRPr lang="en-GB" smtClean="0">
              <a:latin typeface="Arial" pitchFamily="34" charset="0"/>
            </a:endParaRPr>
          </a:p>
        </p:txBody>
      </p:sp>
      <p:sp>
        <p:nvSpPr>
          <p:cNvPr id="94212" name="Slide Number Placeholder 3"/>
          <p:cNvSpPr>
            <a:spLocks noGrp="1"/>
          </p:cNvSpPr>
          <p:nvPr>
            <p:ph type="sldNum" sz="quarter" idx="5"/>
          </p:nvPr>
        </p:nvSpPr>
        <p:spPr>
          <a:noFill/>
        </p:spPr>
        <p:txBody>
          <a:bodyPr/>
          <a:lstStyle/>
          <a:p>
            <a:fld id="{6FE06F5E-72A1-4626-B100-E53D4F4798A8}" type="slidenum">
              <a:rPr lang="en-US" smtClean="0">
                <a:latin typeface="Arial" pitchFamily="34" charset="0"/>
              </a:rPr>
              <a:pPr/>
              <a:t>43</a:t>
            </a:fld>
            <a:endParaRPr lang="en-US" smtClean="0">
              <a:latin typeface="Arial"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endParaRPr lang="en-GB" smtClean="0">
              <a:latin typeface="Arial" pitchFamily="34" charset="0"/>
            </a:endParaRPr>
          </a:p>
        </p:txBody>
      </p:sp>
      <p:sp>
        <p:nvSpPr>
          <p:cNvPr id="88068" name="Slide Number Placeholder 3"/>
          <p:cNvSpPr>
            <a:spLocks noGrp="1"/>
          </p:cNvSpPr>
          <p:nvPr>
            <p:ph type="sldNum" sz="quarter" idx="5"/>
          </p:nvPr>
        </p:nvSpPr>
        <p:spPr>
          <a:noFill/>
        </p:spPr>
        <p:txBody>
          <a:bodyPr/>
          <a:lstStyle/>
          <a:p>
            <a:fld id="{4611061E-56D0-4133-AEF8-37029E4E3844}" type="slidenum">
              <a:rPr lang="en-GB" smtClean="0">
                <a:latin typeface="Arial" pitchFamily="34" charset="0"/>
              </a:rPr>
              <a:pPr/>
              <a:t>44</a:t>
            </a:fld>
            <a:endParaRPr lang="en-GB" smtClean="0">
              <a:latin typeface="Arial"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endParaRPr lang="en-GB" smtClean="0">
              <a:latin typeface="Arial" pitchFamily="34" charset="0"/>
            </a:endParaRPr>
          </a:p>
        </p:txBody>
      </p:sp>
      <p:sp>
        <p:nvSpPr>
          <p:cNvPr id="91140" name="Slide Number Placeholder 3"/>
          <p:cNvSpPr>
            <a:spLocks noGrp="1"/>
          </p:cNvSpPr>
          <p:nvPr>
            <p:ph type="sldNum" sz="quarter" idx="5"/>
          </p:nvPr>
        </p:nvSpPr>
        <p:spPr>
          <a:noFill/>
        </p:spPr>
        <p:txBody>
          <a:bodyPr/>
          <a:lstStyle/>
          <a:p>
            <a:fld id="{13EDF5DF-3324-4E9A-A7A3-C52F792CAB8F}" type="slidenum">
              <a:rPr lang="en-GB" smtClean="0">
                <a:latin typeface="Arial" pitchFamily="34" charset="0"/>
              </a:rPr>
              <a:pPr/>
              <a:t>45</a:t>
            </a:fld>
            <a:endParaRPr lang="en-GB" smtClean="0">
              <a:latin typeface="Arial"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p:spPr>
        <p:txBody>
          <a:bodyPr/>
          <a:lstStyle/>
          <a:p>
            <a:endParaRPr lang="en-GB" smtClean="0">
              <a:latin typeface="Arial" pitchFamily="34" charset="0"/>
            </a:endParaRPr>
          </a:p>
        </p:txBody>
      </p:sp>
      <p:sp>
        <p:nvSpPr>
          <p:cNvPr id="93188" name="Slide Number Placeholder 3"/>
          <p:cNvSpPr>
            <a:spLocks noGrp="1"/>
          </p:cNvSpPr>
          <p:nvPr>
            <p:ph type="sldNum" sz="quarter" idx="5"/>
          </p:nvPr>
        </p:nvSpPr>
        <p:spPr>
          <a:noFill/>
        </p:spPr>
        <p:txBody>
          <a:bodyPr/>
          <a:lstStyle/>
          <a:p>
            <a:fld id="{92ACB5DF-CFC9-4AEB-B4D5-CA69B057A600}" type="slidenum">
              <a:rPr lang="es-CO" smtClean="0">
                <a:latin typeface="Arial" pitchFamily="34" charset="0"/>
              </a:rPr>
              <a:pPr/>
              <a:t>46</a:t>
            </a:fld>
            <a:endParaRPr lang="es-CO" smtClean="0">
              <a:latin typeface="Arial"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endParaRPr lang="en-GB" smtClean="0">
              <a:latin typeface="Arial" pitchFamily="34" charset="0"/>
            </a:endParaRPr>
          </a:p>
        </p:txBody>
      </p:sp>
      <p:sp>
        <p:nvSpPr>
          <p:cNvPr id="95236" name="Slide Number Placeholder 3"/>
          <p:cNvSpPr>
            <a:spLocks noGrp="1"/>
          </p:cNvSpPr>
          <p:nvPr>
            <p:ph type="sldNum" sz="quarter" idx="5"/>
          </p:nvPr>
        </p:nvSpPr>
        <p:spPr>
          <a:noFill/>
        </p:spPr>
        <p:txBody>
          <a:bodyPr/>
          <a:lstStyle/>
          <a:p>
            <a:fld id="{AC57F9CA-089B-43DA-A082-3782678E7CA0}" type="slidenum">
              <a:rPr lang="en-GB" smtClean="0">
                <a:latin typeface="Arial" pitchFamily="34" charset="0"/>
              </a:rPr>
              <a:pPr/>
              <a:t>47</a:t>
            </a:fld>
            <a:endParaRPr lang="en-GB" smtClean="0">
              <a:latin typeface="Arial"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endParaRPr lang="en-GB" smtClean="0">
              <a:latin typeface="Arial" pitchFamily="34" charset="0"/>
            </a:endParaRPr>
          </a:p>
        </p:txBody>
      </p:sp>
      <p:sp>
        <p:nvSpPr>
          <p:cNvPr id="75780" name="Slide Number Placeholder 3"/>
          <p:cNvSpPr>
            <a:spLocks noGrp="1"/>
          </p:cNvSpPr>
          <p:nvPr>
            <p:ph type="sldNum" sz="quarter" idx="5"/>
          </p:nvPr>
        </p:nvSpPr>
        <p:spPr>
          <a:noFill/>
        </p:spPr>
        <p:txBody>
          <a:bodyPr/>
          <a:lstStyle/>
          <a:p>
            <a:fld id="{29E80F36-817F-4234-934C-C997231B217F}" type="slidenum">
              <a:rPr lang="en-GB" smtClean="0">
                <a:latin typeface="Arial" pitchFamily="34" charset="0"/>
              </a:rPr>
              <a:pPr/>
              <a:t>48</a:t>
            </a:fld>
            <a:endParaRPr lang="en-GB"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CC9C324A-2488-4482-981B-98B651712CC8}" type="slidenum">
              <a:rPr lang="en-US" smtClean="0">
                <a:latin typeface="Arial" pitchFamily="34" charset="0"/>
              </a:rPr>
              <a:pPr/>
              <a:t>4</a:t>
            </a:fld>
            <a:endParaRPr lang="en-US" smtClean="0">
              <a:latin typeface="Arial" pitchFamily="34"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spcBef>
                <a:spcPct val="0"/>
              </a:spcBef>
            </a:pPr>
            <a:endParaRPr lang="en-US" smtClean="0">
              <a:latin typeface="Arial"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p:spPr>
        <p:txBody>
          <a:bodyPr/>
          <a:lstStyle/>
          <a:p>
            <a:pPr eaLnBrk="1" hangingPunct="1"/>
            <a:endParaRPr lang="en-GB" smtClean="0">
              <a:latin typeface="Arial" pitchFamily="34" charset="0"/>
            </a:endParaRPr>
          </a:p>
        </p:txBody>
      </p:sp>
      <p:sp>
        <p:nvSpPr>
          <p:cNvPr id="96260" name="Slide Number Placeholder 3"/>
          <p:cNvSpPr>
            <a:spLocks noGrp="1"/>
          </p:cNvSpPr>
          <p:nvPr>
            <p:ph type="sldNum" sz="quarter" idx="5"/>
          </p:nvPr>
        </p:nvSpPr>
        <p:spPr>
          <a:noFill/>
        </p:spPr>
        <p:txBody>
          <a:bodyPr/>
          <a:lstStyle/>
          <a:p>
            <a:fld id="{10016CC0-2725-4883-93C1-2687D6DC8112}" type="slidenum">
              <a:rPr lang="es-CO" smtClean="0">
                <a:latin typeface="Arial" pitchFamily="34" charset="0"/>
              </a:rPr>
              <a:pPr/>
              <a:t>50</a:t>
            </a:fld>
            <a:endParaRPr lang="es-CO" smtClean="0">
              <a:latin typeface="Arial"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GB" smtClean="0">
              <a:latin typeface="Arial" pitchFamily="34" charset="0"/>
            </a:endParaRPr>
          </a:p>
        </p:txBody>
      </p:sp>
      <p:sp>
        <p:nvSpPr>
          <p:cNvPr id="53252" name="Slide Number Placeholder 3"/>
          <p:cNvSpPr>
            <a:spLocks noGrp="1"/>
          </p:cNvSpPr>
          <p:nvPr>
            <p:ph type="sldNum" sz="quarter" idx="5"/>
          </p:nvPr>
        </p:nvSpPr>
        <p:spPr>
          <a:noFill/>
        </p:spPr>
        <p:txBody>
          <a:bodyPr/>
          <a:lstStyle/>
          <a:p>
            <a:fld id="{4B72975F-821F-4350-96BB-52F49A61EE7D}" type="slidenum">
              <a:rPr lang="es-CO" smtClean="0">
                <a:latin typeface="Arial" pitchFamily="34" charset="0"/>
              </a:rPr>
              <a:pPr/>
              <a:t>51</a:t>
            </a:fld>
            <a:endParaRPr lang="es-CO"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GB" smtClean="0">
              <a:latin typeface="Arial" pitchFamily="34" charset="0"/>
            </a:endParaRPr>
          </a:p>
        </p:txBody>
      </p:sp>
      <p:sp>
        <p:nvSpPr>
          <p:cNvPr id="53252" name="Slide Number Placeholder 3"/>
          <p:cNvSpPr>
            <a:spLocks noGrp="1"/>
          </p:cNvSpPr>
          <p:nvPr>
            <p:ph type="sldNum" sz="quarter" idx="5"/>
          </p:nvPr>
        </p:nvSpPr>
        <p:spPr>
          <a:noFill/>
        </p:spPr>
        <p:txBody>
          <a:bodyPr/>
          <a:lstStyle/>
          <a:p>
            <a:fld id="{4B72975F-821F-4350-96BB-52F49A61EE7D}" type="slidenum">
              <a:rPr lang="es-CO" smtClean="0">
                <a:latin typeface="Arial" pitchFamily="34" charset="0"/>
              </a:rPr>
              <a:pPr/>
              <a:t>5</a:t>
            </a:fld>
            <a:endParaRPr lang="es-CO"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endParaRPr lang="en-GB" smtClean="0">
              <a:latin typeface="Arial" pitchFamily="34" charset="0"/>
            </a:endParaRPr>
          </a:p>
        </p:txBody>
      </p:sp>
      <p:sp>
        <p:nvSpPr>
          <p:cNvPr id="100356" name="Slide Number Placeholder 3"/>
          <p:cNvSpPr>
            <a:spLocks noGrp="1"/>
          </p:cNvSpPr>
          <p:nvPr>
            <p:ph type="sldNum" sz="quarter" idx="5"/>
          </p:nvPr>
        </p:nvSpPr>
        <p:spPr>
          <a:noFill/>
        </p:spPr>
        <p:txBody>
          <a:bodyPr/>
          <a:lstStyle/>
          <a:p>
            <a:fld id="{653335DF-7963-45D0-8F9C-78D4FB5CBEAE}" type="slidenum">
              <a:rPr lang="es-CO" smtClean="0">
                <a:latin typeface="Arial" pitchFamily="34" charset="0"/>
              </a:rPr>
              <a:pPr/>
              <a:t>6</a:t>
            </a:fld>
            <a:endParaRPr lang="es-CO"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endParaRPr lang="en-GB" smtClean="0">
              <a:latin typeface="Arial" pitchFamily="34" charset="0"/>
            </a:endParaRPr>
          </a:p>
        </p:txBody>
      </p:sp>
      <p:sp>
        <p:nvSpPr>
          <p:cNvPr id="60420" name="Slide Number Placeholder 3"/>
          <p:cNvSpPr>
            <a:spLocks noGrp="1"/>
          </p:cNvSpPr>
          <p:nvPr>
            <p:ph type="sldNum" sz="quarter" idx="5"/>
          </p:nvPr>
        </p:nvSpPr>
        <p:spPr>
          <a:noFill/>
        </p:spPr>
        <p:txBody>
          <a:bodyPr/>
          <a:lstStyle/>
          <a:p>
            <a:fld id="{3186D703-FF43-4AEE-BBD1-EB9EBD119EB0}" type="slidenum">
              <a:rPr lang="en-US" smtClean="0">
                <a:latin typeface="Arial" pitchFamily="34" charset="0"/>
              </a:rPr>
              <a:pPr/>
              <a:t>7</a:t>
            </a:fld>
            <a:endParaRPr lang="en-US"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endParaRPr lang="en-GB" smtClean="0">
              <a:latin typeface="Arial" pitchFamily="34" charset="0"/>
            </a:endParaRPr>
          </a:p>
        </p:txBody>
      </p:sp>
      <p:sp>
        <p:nvSpPr>
          <p:cNvPr id="83972" name="Slide Number Placeholder 3"/>
          <p:cNvSpPr>
            <a:spLocks noGrp="1"/>
          </p:cNvSpPr>
          <p:nvPr>
            <p:ph type="sldNum" sz="quarter" idx="5"/>
          </p:nvPr>
        </p:nvSpPr>
        <p:spPr>
          <a:noFill/>
        </p:spPr>
        <p:txBody>
          <a:bodyPr/>
          <a:lstStyle/>
          <a:p>
            <a:fld id="{B8153E4C-5FC4-4C9B-B2C9-46C7EB791A92}" type="slidenum">
              <a:rPr lang="es-CO" smtClean="0">
                <a:latin typeface="Arial" pitchFamily="34" charset="0"/>
              </a:rPr>
              <a:pPr/>
              <a:t>11</a:t>
            </a:fld>
            <a:endParaRPr lang="es-CO"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DDAB652B-CFDF-41B4-85D5-35EB16347539}" type="slidenum">
              <a:rPr lang="es-CO" smtClean="0"/>
              <a:pPr>
                <a:defRPr/>
              </a:pPr>
              <a:t>12</a:t>
            </a:fld>
            <a:endParaRPr lang="es-CO"/>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1D6B3E5-CC92-4E60-B379-24B37FB94450}" type="slidenum">
              <a:rPr lang="es-CO"/>
              <a:pPr>
                <a:defRPr/>
              </a:pPr>
              <a:t>‹#›</a:t>
            </a:fld>
            <a:endParaRPr lang="es-C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7B4E42F-4414-4D29-B9C3-3A01168AC625}" type="slidenum">
              <a:rPr lang="es-CO"/>
              <a:pPr>
                <a:defRPr/>
              </a:pPr>
              <a:t>‹#›</a:t>
            </a:fld>
            <a:endParaRPr lang="es-C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3DD6ABF-D3C4-4A58-BCD2-716D3A24891B}" type="slidenum">
              <a:rPr lang="es-CO"/>
              <a:pPr>
                <a:defRPr/>
              </a:pPr>
              <a:t>‹#›</a:t>
            </a:fld>
            <a:endParaRPr lang="es-CO"/>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8800" y="177800"/>
            <a:ext cx="7124700" cy="935038"/>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168275" y="1319213"/>
            <a:ext cx="4319588" cy="51228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0263" y="1319213"/>
            <a:ext cx="4321175" cy="51228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Footer Placeholder 4"/>
          <p:cNvSpPr>
            <a:spLocks noGrp="1"/>
          </p:cNvSpPr>
          <p:nvPr>
            <p:ph type="ftr" sz="quarter" idx="10"/>
          </p:nvPr>
        </p:nvSpPr>
        <p:spPr>
          <a:xfrm>
            <a:off x="2747963" y="6554788"/>
            <a:ext cx="3841750" cy="374650"/>
          </a:xfrm>
        </p:spPr>
        <p:txBody>
          <a:bodyPr/>
          <a:lstStyle>
            <a:lvl1pPr>
              <a:defRPr/>
            </a:lvl1pPr>
          </a:lstStyle>
          <a:p>
            <a:pPr>
              <a:defRPr/>
            </a:pPr>
            <a:r>
              <a:rPr lang="en-US"/>
              <a:t>presented by</a:t>
            </a:r>
            <a:r>
              <a:rPr lang="sl-SI"/>
              <a:t> </a:t>
            </a:r>
            <a:r>
              <a:rPr lang="en-US"/>
              <a:t>peter.raspor@bf.uni-lj.si</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1828800" y="177800"/>
            <a:ext cx="7124700" cy="935038"/>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168275" y="1319213"/>
            <a:ext cx="8793163" cy="24844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168275" y="3956050"/>
            <a:ext cx="8793163" cy="24860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Footer Placeholder 4"/>
          <p:cNvSpPr>
            <a:spLocks noGrp="1"/>
          </p:cNvSpPr>
          <p:nvPr>
            <p:ph type="ftr" sz="quarter" idx="10"/>
          </p:nvPr>
        </p:nvSpPr>
        <p:spPr>
          <a:xfrm>
            <a:off x="2747963" y="6554788"/>
            <a:ext cx="3841750" cy="374650"/>
          </a:xfrm>
        </p:spPr>
        <p:txBody>
          <a:bodyPr/>
          <a:lstStyle>
            <a:lvl1pPr>
              <a:defRPr/>
            </a:lvl1pPr>
          </a:lstStyle>
          <a:p>
            <a:pPr>
              <a:defRPr/>
            </a:pPr>
            <a:r>
              <a:rPr lang="en-US"/>
              <a:t>presented by</a:t>
            </a:r>
            <a:r>
              <a:rPr lang="sl-SI"/>
              <a:t> </a:t>
            </a:r>
            <a:r>
              <a:rPr lang="en-US"/>
              <a:t>peter.raspor@bf.uni-lj.si</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A515D0E-3DAA-44A6-A42D-52A663BC7D85}" type="slidenum">
              <a:rPr lang="es-CO"/>
              <a:pPr>
                <a:defRPr/>
              </a:pPr>
              <a:t>‹#›</a:t>
            </a:fld>
            <a:endParaRPr lang="es-C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86CDC27-13C7-4D24-8F49-F6893E4DD78C}" type="slidenum">
              <a:rPr lang="es-CO"/>
              <a:pPr>
                <a:defRPr/>
              </a:pPr>
              <a:t>‹#›</a:t>
            </a:fld>
            <a:endParaRPr lang="es-C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65F9123-122A-4A36-87BA-0AD45D673E3F}" type="slidenum">
              <a:rPr lang="es-CO"/>
              <a:pPr>
                <a:defRPr/>
              </a:pPr>
              <a:t>‹#›</a:t>
            </a:fld>
            <a:endParaRPr lang="es-C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99C4D50-D750-4821-A93B-BACA7985EAC5}" type="slidenum">
              <a:rPr lang="es-CO"/>
              <a:pPr>
                <a:defRPr/>
              </a:pPr>
              <a:t>‹#›</a:t>
            </a:fld>
            <a:endParaRPr lang="es-C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BD34967-981A-4EA9-9B0C-29FB03129D40}" type="slidenum">
              <a:rPr lang="es-CO"/>
              <a:pPr>
                <a:defRPr/>
              </a:pPr>
              <a:t>‹#›</a:t>
            </a:fld>
            <a:endParaRPr lang="es-C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54A8E62A-F02F-4ED0-AB3B-08F7168F6762}" type="slidenum">
              <a:rPr lang="es-CO"/>
              <a:pPr>
                <a:defRPr/>
              </a:pPr>
              <a:t>‹#›</a:t>
            </a:fld>
            <a:endParaRPr lang="es-C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89CC8E0-50CA-44A3-896B-D12246B42D38}" type="slidenum">
              <a:rPr lang="es-CO"/>
              <a:pPr>
                <a:defRPr/>
              </a:pPr>
              <a:t>‹#›</a:t>
            </a:fld>
            <a:endParaRPr lang="es-C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C6B689E-84A2-4011-9A53-D25F1E931501}" type="slidenum">
              <a:rPr lang="es-CO"/>
              <a:pPr>
                <a:defRPr/>
              </a:pPr>
              <a:t>‹#›</a:t>
            </a:fld>
            <a:endParaRPr lang="es-C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CO"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CO" smtClean="0"/>
              <a:t>Click to edit Master text styles</a:t>
            </a:r>
          </a:p>
          <a:p>
            <a:pPr lvl="1"/>
            <a:r>
              <a:rPr lang="es-CO" smtClean="0"/>
              <a:t>Second level</a:t>
            </a:r>
          </a:p>
          <a:p>
            <a:pPr lvl="2"/>
            <a:r>
              <a:rPr lang="es-CO" smtClean="0"/>
              <a:t>Third level</a:t>
            </a:r>
          </a:p>
          <a:p>
            <a:pPr lvl="3"/>
            <a:r>
              <a:rPr lang="es-CO" smtClean="0"/>
              <a:t>Fourth level</a:t>
            </a:r>
          </a:p>
          <a:p>
            <a:pPr lvl="4"/>
            <a:r>
              <a:rPr lang="es-CO"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733C33BD-ECC9-496E-908C-CCA462E800B0}" type="slidenum">
              <a:rPr lang="es-CO"/>
              <a:pPr>
                <a:defRPr/>
              </a:pPr>
              <a:t>‹#›</a:t>
            </a:fld>
            <a:endParaRPr lang="es-CO"/>
          </a:p>
        </p:txBody>
      </p:sp>
    </p:spTree>
  </p:cSld>
  <p:clrMap bg1="lt1" tx1="dk1" bg2="lt2" tx2="dk2" accent1="accent1" accent2="accent2" accent3="accent3" accent4="accent4" accent5="accent5" accent6="accent6" hlink="hlink" folHlink="folHlink"/>
  <p:sldLayoutIdLst>
    <p:sldLayoutId id="2147484189" r:id="rId1"/>
    <p:sldLayoutId id="2147484190" r:id="rId2"/>
    <p:sldLayoutId id="2147484191" r:id="rId3"/>
    <p:sldLayoutId id="2147484192" r:id="rId4"/>
    <p:sldLayoutId id="2147484193" r:id="rId5"/>
    <p:sldLayoutId id="2147484194" r:id="rId6"/>
    <p:sldLayoutId id="2147484195" r:id="rId7"/>
    <p:sldLayoutId id="2147484196" r:id="rId8"/>
    <p:sldLayoutId id="2147484197" r:id="rId9"/>
    <p:sldLayoutId id="2147484198" r:id="rId10"/>
    <p:sldLayoutId id="2147484199" r:id="rId11"/>
    <p:sldLayoutId id="2147484200" r:id="rId12"/>
    <p:sldLayoutId id="2147484201"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19.jpe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emf"/><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3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41.jpeg"/></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3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46.g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Microsoft_Office_Excel_97-2003-kalkylblad1.xls"/></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hyperlink" Target="http://images.google.com/imgres?imgurl=http://www.bbc.co.uk/religion/galleries/consumerwaste/images/3.jpg&amp;imgrefurl=http://www.bbc.co.uk/religion/galleries/consumerwaste/&amp;usg=__U4jnbW5P3X1B5aiU1nOqUPJNUmg=&amp;h=327&amp;w=435&amp;sz=38&amp;hl=en&amp;start=2&amp;um=1&amp;tbnid=n0h-bc-yywzkmM:&amp;tbnh=95&amp;tbnw=126&amp;prev=/images?q=food+miles&amp;hl=en&amp;rls=com.microsoft:en-gb:IE-Address&amp;rlz=1I7RNWN_en&amp;sa=N&amp;um=1" TargetMode="External"/><Relationship Id="rId7" Type="http://schemas.openxmlformats.org/officeDocument/2006/relationships/image" Target="../media/image52.png"/><Relationship Id="rId2" Type="http://schemas.openxmlformats.org/officeDocument/2006/relationships/notesSlide" Target="../notesSlides/notesSlide35.xml"/><Relationship Id="rId1" Type="http://schemas.openxmlformats.org/officeDocument/2006/relationships/slideLayout" Target="../slideLayouts/slideLayout13.xml"/><Relationship Id="rId6" Type="http://schemas.openxmlformats.org/officeDocument/2006/relationships/image" Target="../media/image51.jpeg"/><Relationship Id="rId5" Type="http://schemas.openxmlformats.org/officeDocument/2006/relationships/hyperlink" Target="http://images.google.com/imgres?imgurl=http://mypickandmix.com/images/food-miles.jpg&amp;imgrefurl=http://mypickandmix.com/&amp;usg=__c6qXMYr35owSdNx2C4nFrldc5ZA=&amp;h=324&amp;w=320&amp;sz=37&amp;hl=en&amp;start=5&amp;um=1&amp;tbnid=JZuNrkWcgz9vlM:&amp;tbnh=118&amp;tbnw=117&amp;prev=/images?q=food+miles&amp;hl=en&amp;rls=com.microsoft:en-gb:IE-Address&amp;rlz=1I7RNWN_en&amp;sa=N&amp;um=1" TargetMode="External"/><Relationship Id="rId4" Type="http://schemas.openxmlformats.org/officeDocument/2006/relationships/image" Target="../media/image50.jpeg"/></Relationships>
</file>

<file path=ppt/slides/_rels/slide4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6.xml"/><Relationship Id="rId1" Type="http://schemas.openxmlformats.org/officeDocument/2006/relationships/slideLayout" Target="../slideLayouts/slideLayout12.xml"/><Relationship Id="rId4" Type="http://schemas.openxmlformats.org/officeDocument/2006/relationships/image" Target="../media/image55.jpeg"/></Relationships>
</file>

<file path=ppt/slides/_rels/slide4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4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3"/>
          <p:cNvSpPr txBox="1">
            <a:spLocks noChangeArrowheads="1"/>
          </p:cNvSpPr>
          <p:nvPr/>
        </p:nvSpPr>
        <p:spPr bwMode="auto">
          <a:xfrm>
            <a:off x="85724" y="390525"/>
            <a:ext cx="8943975" cy="1754326"/>
          </a:xfrm>
          <a:prstGeom prst="rect">
            <a:avLst/>
          </a:prstGeom>
          <a:noFill/>
          <a:ln w="9525">
            <a:noFill/>
            <a:miter lim="800000"/>
            <a:headEnd/>
            <a:tailEnd/>
          </a:ln>
        </p:spPr>
        <p:txBody>
          <a:bodyPr wrap="square">
            <a:spAutoFit/>
          </a:bodyPr>
          <a:lstStyle/>
          <a:p>
            <a:pPr algn="ctr"/>
            <a:r>
              <a:rPr lang="en-GB" sz="3600" b="1" dirty="0" smtClean="0"/>
              <a:t>What are the interactions between</a:t>
            </a:r>
          </a:p>
          <a:p>
            <a:pPr algn="ctr"/>
            <a:r>
              <a:rPr lang="en-GB" sz="3600" b="1" dirty="0" smtClean="0"/>
              <a:t>Food Security and</a:t>
            </a:r>
            <a:endParaRPr lang="en-GB" sz="3600" b="1" dirty="0"/>
          </a:p>
          <a:p>
            <a:pPr algn="ctr"/>
            <a:r>
              <a:rPr lang="en-GB" sz="3600" b="1" dirty="0"/>
              <a:t>Planetary </a:t>
            </a:r>
            <a:r>
              <a:rPr lang="en-GB" sz="3600" b="1" dirty="0" smtClean="0"/>
              <a:t>Boundaries?</a:t>
            </a:r>
            <a:endParaRPr lang="en-GB" sz="3600" b="1" dirty="0"/>
          </a:p>
        </p:txBody>
      </p:sp>
      <p:sp>
        <p:nvSpPr>
          <p:cNvPr id="6149" name="TextBox 6"/>
          <p:cNvSpPr txBox="1">
            <a:spLocks noChangeArrowheads="1"/>
          </p:cNvSpPr>
          <p:nvPr/>
        </p:nvSpPr>
        <p:spPr bwMode="auto">
          <a:xfrm>
            <a:off x="1762125" y="5343525"/>
            <a:ext cx="5791200" cy="1323439"/>
          </a:xfrm>
          <a:prstGeom prst="rect">
            <a:avLst/>
          </a:prstGeom>
          <a:noFill/>
          <a:ln w="9525">
            <a:noFill/>
            <a:miter lim="800000"/>
            <a:headEnd/>
            <a:tailEnd/>
          </a:ln>
        </p:spPr>
        <p:txBody>
          <a:bodyPr>
            <a:spAutoFit/>
          </a:bodyPr>
          <a:lstStyle/>
          <a:p>
            <a:pPr algn="ctr"/>
            <a:r>
              <a:rPr lang="en-GB" sz="2000" i="1" dirty="0"/>
              <a:t>John </a:t>
            </a:r>
            <a:r>
              <a:rPr lang="en-GB" sz="2000" i="1" dirty="0" smtClean="0"/>
              <a:t>Ingram</a:t>
            </a:r>
          </a:p>
          <a:p>
            <a:pPr algn="ctr"/>
            <a:r>
              <a:rPr lang="en-GB" sz="2000" i="1" dirty="0" smtClean="0"/>
              <a:t>NERC Food Security Leader</a:t>
            </a:r>
            <a:endParaRPr lang="en-GB" sz="2000" i="1" dirty="0"/>
          </a:p>
          <a:p>
            <a:pPr algn="ctr"/>
            <a:r>
              <a:rPr lang="en-GB" sz="2000" i="1" dirty="0"/>
              <a:t>Environmental Change </a:t>
            </a:r>
            <a:r>
              <a:rPr lang="en-GB" sz="2000" i="1" dirty="0" smtClean="0"/>
              <a:t>Institute</a:t>
            </a:r>
          </a:p>
          <a:p>
            <a:pPr algn="ctr"/>
            <a:r>
              <a:rPr lang="en-GB" sz="2000" i="1" dirty="0" smtClean="0"/>
              <a:t>University </a:t>
            </a:r>
            <a:r>
              <a:rPr lang="en-GB" sz="2000" i="1" dirty="0"/>
              <a:t>of Oxford</a:t>
            </a:r>
          </a:p>
        </p:txBody>
      </p:sp>
      <p:pic>
        <p:nvPicPr>
          <p:cNvPr id="6150" name="Picture 8"/>
          <p:cNvPicPr>
            <a:picLocks noChangeAspect="1" noChangeArrowheads="1"/>
          </p:cNvPicPr>
          <p:nvPr/>
        </p:nvPicPr>
        <p:blipFill>
          <a:blip r:embed="rId3" cstate="print"/>
          <a:srcRect/>
          <a:stretch>
            <a:fillRect/>
          </a:stretch>
        </p:blipFill>
        <p:spPr bwMode="auto">
          <a:xfrm>
            <a:off x="152400" y="5932695"/>
            <a:ext cx="2219325" cy="762272"/>
          </a:xfrm>
          <a:prstGeom prst="rect">
            <a:avLst/>
          </a:prstGeom>
          <a:noFill/>
          <a:ln w="9525">
            <a:noFill/>
            <a:miter lim="800000"/>
            <a:headEnd/>
            <a:tailEnd/>
          </a:ln>
        </p:spPr>
      </p:pic>
      <p:pic>
        <p:nvPicPr>
          <p:cNvPr id="6"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584693" y="5862224"/>
            <a:ext cx="1337500" cy="86658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7" name="Picture 1"/>
          <p:cNvPicPr>
            <a:picLocks noChangeAspect="1" noChangeArrowheads="1"/>
          </p:cNvPicPr>
          <p:nvPr/>
        </p:nvPicPr>
        <p:blipFill>
          <a:blip r:embed="rId5" cstate="print"/>
          <a:srcRect/>
          <a:stretch>
            <a:fillRect/>
          </a:stretch>
        </p:blipFill>
        <p:spPr bwMode="auto">
          <a:xfrm>
            <a:off x="5105400" y="2505629"/>
            <a:ext cx="3609975" cy="2514328"/>
          </a:xfrm>
          <a:prstGeom prst="rect">
            <a:avLst/>
          </a:prstGeom>
          <a:noFill/>
          <a:ln w="9525">
            <a:noFill/>
            <a:miter lim="800000"/>
            <a:headEnd/>
            <a:tailEnd/>
          </a:ln>
          <a:effectLst/>
        </p:spPr>
      </p:pic>
      <p:grpSp>
        <p:nvGrpSpPr>
          <p:cNvPr id="8" name="Group 27"/>
          <p:cNvGrpSpPr/>
          <p:nvPr/>
        </p:nvGrpSpPr>
        <p:grpSpPr>
          <a:xfrm>
            <a:off x="4319588" y="3807807"/>
            <a:ext cx="413721" cy="278429"/>
            <a:chOff x="4191000" y="3581400"/>
            <a:chExt cx="581025" cy="387796"/>
          </a:xfrm>
        </p:grpSpPr>
        <p:cxnSp>
          <p:nvCxnSpPr>
            <p:cNvPr id="9" name="Straight Arrow Connector 8"/>
            <p:cNvCxnSpPr/>
            <p:nvPr/>
          </p:nvCxnSpPr>
          <p:spPr>
            <a:xfrm>
              <a:off x="4238625" y="3581400"/>
              <a:ext cx="533400" cy="158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4191000" y="3967610"/>
              <a:ext cx="533399" cy="1586"/>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4279394" y="2971810"/>
            <a:ext cx="379809" cy="769441"/>
          </a:xfrm>
          <a:prstGeom prst="rect">
            <a:avLst/>
          </a:prstGeom>
          <a:noFill/>
        </p:spPr>
        <p:txBody>
          <a:bodyPr wrap="square" rtlCol="0">
            <a:spAutoFit/>
          </a:bodyPr>
          <a:lstStyle/>
          <a:p>
            <a:r>
              <a:rPr lang="en-GB" sz="4400" b="1" dirty="0" smtClean="0"/>
              <a:t>?</a:t>
            </a:r>
            <a:endParaRPr lang="en-GB" sz="4400" b="1" dirty="0"/>
          </a:p>
        </p:txBody>
      </p:sp>
      <p:pic>
        <p:nvPicPr>
          <p:cNvPr id="12" name="Picture 4" descr="bigmac"/>
          <p:cNvPicPr>
            <a:picLocks noChangeAspect="1" noChangeArrowheads="1"/>
          </p:cNvPicPr>
          <p:nvPr/>
        </p:nvPicPr>
        <p:blipFill>
          <a:blip r:embed="rId6" cstate="print"/>
          <a:srcRect/>
          <a:stretch>
            <a:fillRect/>
          </a:stretch>
        </p:blipFill>
        <p:spPr bwMode="auto">
          <a:xfrm>
            <a:off x="533400" y="2517321"/>
            <a:ext cx="3481047" cy="257855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5"/>
          <p:cNvSpPr txBox="1">
            <a:spLocks noChangeArrowheads="1"/>
          </p:cNvSpPr>
          <p:nvPr/>
        </p:nvSpPr>
        <p:spPr bwMode="auto">
          <a:xfrm>
            <a:off x="179388" y="2445365"/>
            <a:ext cx="8788400" cy="2431435"/>
          </a:xfrm>
          <a:prstGeom prst="rect">
            <a:avLst/>
          </a:prstGeom>
          <a:solidFill>
            <a:srgbClr val="99C172">
              <a:alpha val="50195"/>
            </a:srgbClr>
          </a:solidFill>
          <a:ln w="9525">
            <a:solidFill>
              <a:schemeClr val="tx1"/>
            </a:solidFill>
            <a:miter lim="800000"/>
            <a:headEnd/>
            <a:tailEnd/>
          </a:ln>
        </p:spPr>
        <p:txBody>
          <a:bodyPr>
            <a:spAutoFit/>
          </a:bodyPr>
          <a:lstStyle/>
          <a:p>
            <a:pPr marL="177800" indent="-177800" algn="ctr">
              <a:spcBef>
                <a:spcPct val="50000"/>
              </a:spcBef>
            </a:pPr>
            <a:r>
              <a:rPr lang="en-GB" sz="3200" b="1" dirty="0">
                <a:latin typeface="Calibri" pitchFamily="34" charset="0"/>
              </a:rPr>
              <a:t>Food System ACTIVITIES</a:t>
            </a:r>
            <a:endParaRPr lang="en-GB" b="1" dirty="0">
              <a:latin typeface="Calibri" pitchFamily="34" charset="0"/>
            </a:endParaRPr>
          </a:p>
          <a:p>
            <a:pPr marL="177800" indent="-177800" algn="ctr">
              <a:spcBef>
                <a:spcPct val="50000"/>
              </a:spcBef>
            </a:pPr>
            <a:r>
              <a:rPr lang="en-GB" sz="2000" b="1" dirty="0">
                <a:latin typeface="Calibri" pitchFamily="34" charset="0"/>
              </a:rPr>
              <a:t>Producing food</a:t>
            </a:r>
            <a:r>
              <a:rPr lang="en-GB" sz="2000" dirty="0">
                <a:latin typeface="Calibri" pitchFamily="34" charset="0"/>
              </a:rPr>
              <a:t>: </a:t>
            </a:r>
            <a:r>
              <a:rPr lang="en-GB" sz="2000" i="1" dirty="0">
                <a:latin typeface="Calibri" pitchFamily="34" charset="0"/>
              </a:rPr>
              <a:t>natural resources, inputs, markets, …</a:t>
            </a:r>
          </a:p>
          <a:p>
            <a:pPr marL="177800" indent="-177800" algn="ctr">
              <a:spcBef>
                <a:spcPct val="50000"/>
              </a:spcBef>
            </a:pPr>
            <a:r>
              <a:rPr lang="en-GB" sz="2000" b="1" dirty="0">
                <a:solidFill>
                  <a:srgbClr val="FF0000"/>
                </a:solidFill>
                <a:latin typeface="Calibri" pitchFamily="34" charset="0"/>
              </a:rPr>
              <a:t>Processing &amp; packaging</a:t>
            </a:r>
            <a:r>
              <a:rPr lang="en-GB" sz="2000" dirty="0">
                <a:solidFill>
                  <a:srgbClr val="FF0000"/>
                </a:solidFill>
                <a:latin typeface="Calibri" pitchFamily="34" charset="0"/>
              </a:rPr>
              <a:t> </a:t>
            </a:r>
            <a:r>
              <a:rPr lang="en-GB" sz="2000" b="1" dirty="0">
                <a:solidFill>
                  <a:srgbClr val="FF0000"/>
                </a:solidFill>
                <a:latin typeface="Calibri" pitchFamily="34" charset="0"/>
              </a:rPr>
              <a:t>food</a:t>
            </a:r>
            <a:r>
              <a:rPr lang="en-GB" sz="2000" dirty="0">
                <a:latin typeface="Calibri" pitchFamily="34" charset="0"/>
              </a:rPr>
              <a:t>: </a:t>
            </a:r>
            <a:r>
              <a:rPr lang="en-GB" sz="2000" i="1" dirty="0">
                <a:latin typeface="Calibri" pitchFamily="34" charset="0"/>
              </a:rPr>
              <a:t>raw materials, standards, storage requirement, …</a:t>
            </a:r>
          </a:p>
          <a:p>
            <a:pPr marL="177800" indent="-177800" algn="ctr">
              <a:spcBef>
                <a:spcPct val="50000"/>
              </a:spcBef>
            </a:pPr>
            <a:r>
              <a:rPr lang="en-GB" sz="2000" b="1" dirty="0">
                <a:solidFill>
                  <a:srgbClr val="FF0000"/>
                </a:solidFill>
                <a:latin typeface="Calibri" pitchFamily="34" charset="0"/>
              </a:rPr>
              <a:t>Distributing &amp; retailing</a:t>
            </a:r>
            <a:r>
              <a:rPr lang="en-GB" sz="2000" dirty="0">
                <a:solidFill>
                  <a:srgbClr val="FF0000"/>
                </a:solidFill>
                <a:latin typeface="Calibri" pitchFamily="34" charset="0"/>
              </a:rPr>
              <a:t> </a:t>
            </a:r>
            <a:r>
              <a:rPr lang="en-GB" sz="2000" b="1" dirty="0">
                <a:solidFill>
                  <a:srgbClr val="FF0000"/>
                </a:solidFill>
                <a:latin typeface="Calibri" pitchFamily="34" charset="0"/>
              </a:rPr>
              <a:t>food</a:t>
            </a:r>
            <a:r>
              <a:rPr lang="en-GB" sz="2000" dirty="0">
                <a:latin typeface="Calibri" pitchFamily="34" charset="0"/>
              </a:rPr>
              <a:t>: </a:t>
            </a:r>
            <a:r>
              <a:rPr lang="en-GB" sz="2000" i="1" dirty="0">
                <a:latin typeface="Calibri" pitchFamily="34" charset="0"/>
              </a:rPr>
              <a:t>transport, marketing, advertising, …</a:t>
            </a:r>
          </a:p>
          <a:p>
            <a:pPr marL="177800" indent="-177800" algn="ctr">
              <a:spcBef>
                <a:spcPct val="50000"/>
              </a:spcBef>
            </a:pPr>
            <a:r>
              <a:rPr lang="en-GB" sz="2000" b="1" dirty="0">
                <a:solidFill>
                  <a:srgbClr val="FF0000"/>
                </a:solidFill>
                <a:latin typeface="Calibri" pitchFamily="34" charset="0"/>
              </a:rPr>
              <a:t>Consuming</a:t>
            </a:r>
            <a:r>
              <a:rPr lang="en-GB" sz="2000" dirty="0">
                <a:solidFill>
                  <a:srgbClr val="FF0000"/>
                </a:solidFill>
                <a:latin typeface="Calibri" pitchFamily="34" charset="0"/>
              </a:rPr>
              <a:t> </a:t>
            </a:r>
            <a:r>
              <a:rPr lang="en-GB" sz="2000" b="1" dirty="0">
                <a:solidFill>
                  <a:srgbClr val="FF0000"/>
                </a:solidFill>
                <a:latin typeface="Calibri" pitchFamily="34" charset="0"/>
              </a:rPr>
              <a:t>food</a:t>
            </a:r>
            <a:r>
              <a:rPr lang="en-GB" sz="2000" dirty="0">
                <a:latin typeface="Calibri" pitchFamily="34" charset="0"/>
              </a:rPr>
              <a:t>: </a:t>
            </a:r>
            <a:r>
              <a:rPr lang="en-GB" sz="2000" i="1" dirty="0">
                <a:latin typeface="Calibri" pitchFamily="34" charset="0"/>
              </a:rPr>
              <a:t>acquisition, preparation, customs, …</a:t>
            </a:r>
          </a:p>
        </p:txBody>
      </p:sp>
      <p:sp>
        <p:nvSpPr>
          <p:cNvPr id="4" name="Text Box 4"/>
          <p:cNvSpPr txBox="1">
            <a:spLocks noChangeArrowheads="1"/>
          </p:cNvSpPr>
          <p:nvPr/>
        </p:nvSpPr>
        <p:spPr bwMode="auto">
          <a:xfrm>
            <a:off x="76200" y="253425"/>
            <a:ext cx="8966200" cy="5847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eaLnBrk="0" hangingPunct="0">
              <a:defRPr sz="3200" b="1">
                <a:solidFill>
                  <a:schemeClr val="tx2"/>
                </a:solidFill>
                <a:latin typeface="+mj-lt"/>
                <a:ea typeface="+mj-ea"/>
                <a:cs typeface="+mj-cs"/>
              </a:defRPr>
            </a:lvl1pPr>
            <a:lvl2pPr algn="ctr" eaLnBrk="0" hangingPunct="0">
              <a:defRPr sz="4400">
                <a:solidFill>
                  <a:schemeClr val="tx2"/>
                </a:solidFill>
                <a:latin typeface="Arial" charset="0"/>
              </a:defRPr>
            </a:lvl2pPr>
            <a:lvl3pPr algn="ctr" eaLnBrk="0" hangingPunct="0">
              <a:defRPr sz="4400">
                <a:solidFill>
                  <a:schemeClr val="tx2"/>
                </a:solidFill>
                <a:latin typeface="Arial" charset="0"/>
              </a:defRPr>
            </a:lvl3pPr>
            <a:lvl4pPr algn="ctr" eaLnBrk="0" hangingPunct="0">
              <a:defRPr sz="4400">
                <a:solidFill>
                  <a:schemeClr val="tx2"/>
                </a:solidFill>
                <a:latin typeface="Arial" charset="0"/>
              </a:defRPr>
            </a:lvl4pPr>
            <a:lvl5pPr algn="ctr" eaLnBrk="0" hangingPunct="0">
              <a:defRPr sz="4400">
                <a:solidFill>
                  <a:schemeClr val="tx2"/>
                </a:solidFill>
                <a:latin typeface="Arial" charset="0"/>
              </a:defRPr>
            </a:lvl5pPr>
            <a:lvl6pPr marL="457200" algn="ctr" fontAlgn="base">
              <a:spcBef>
                <a:spcPct val="0"/>
              </a:spcBef>
              <a:spcAft>
                <a:spcPct val="0"/>
              </a:spcAft>
              <a:defRPr sz="4400">
                <a:solidFill>
                  <a:schemeClr val="tx2"/>
                </a:solidFill>
                <a:latin typeface="Arial" charset="0"/>
              </a:defRPr>
            </a:lvl6pPr>
            <a:lvl7pPr marL="914400" algn="ctr" fontAlgn="base">
              <a:spcBef>
                <a:spcPct val="0"/>
              </a:spcBef>
              <a:spcAft>
                <a:spcPct val="0"/>
              </a:spcAft>
              <a:defRPr sz="4400">
                <a:solidFill>
                  <a:schemeClr val="tx2"/>
                </a:solidFill>
                <a:latin typeface="Arial" charset="0"/>
              </a:defRPr>
            </a:lvl7pPr>
            <a:lvl8pPr marL="1371600" algn="ctr" fontAlgn="base">
              <a:spcBef>
                <a:spcPct val="0"/>
              </a:spcBef>
              <a:spcAft>
                <a:spcPct val="0"/>
              </a:spcAft>
              <a:defRPr sz="4400">
                <a:solidFill>
                  <a:schemeClr val="tx2"/>
                </a:solidFill>
                <a:latin typeface="Arial" charset="0"/>
              </a:defRPr>
            </a:lvl8pPr>
            <a:lvl9pPr marL="1828800" algn="ctr" fontAlgn="base">
              <a:spcBef>
                <a:spcPct val="0"/>
              </a:spcBef>
              <a:spcAft>
                <a:spcPct val="0"/>
              </a:spcAft>
              <a:defRPr sz="4400">
                <a:solidFill>
                  <a:schemeClr val="tx2"/>
                </a:solidFill>
                <a:latin typeface="Arial" charset="0"/>
              </a:defRPr>
            </a:lvl9pPr>
          </a:lstStyle>
          <a:p>
            <a:r>
              <a:rPr lang="en-GB" dirty="0" smtClean="0"/>
              <a:t>But ‘Food Systems’ involve more than producing food …</a:t>
            </a:r>
            <a:endParaRPr lang="en-GB" dirty="0"/>
          </a:p>
        </p:txBody>
      </p:sp>
      <p:sp>
        <p:nvSpPr>
          <p:cNvPr id="5"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6"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extLst>
      <p:ext uri="{BB962C8B-B14F-4D97-AF65-F5344CB8AC3E}">
        <p14:creationId xmlns="" xmlns:p14="http://schemas.microsoft.com/office/powerpoint/2010/main" val="16923930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152400" y="0"/>
            <a:ext cx="9067800" cy="1143000"/>
          </a:xfrm>
        </p:spPr>
        <p:txBody>
          <a:bodyPr/>
          <a:lstStyle/>
          <a:p>
            <a:r>
              <a:rPr lang="en-GB" sz="3200" b="1" dirty="0" smtClean="0"/>
              <a:t>… and a major proportion of GHG emissions from food systems are </a:t>
            </a:r>
            <a:r>
              <a:rPr lang="en-GB" sz="3200" b="1" u="sng" dirty="0" smtClean="0"/>
              <a:t>not</a:t>
            </a:r>
            <a:r>
              <a:rPr lang="en-GB" sz="3200" b="1" dirty="0" smtClean="0"/>
              <a:t> from agriculture</a:t>
            </a:r>
          </a:p>
        </p:txBody>
      </p:sp>
      <p:pic>
        <p:nvPicPr>
          <p:cNvPr id="34819" name="Picture 2"/>
          <p:cNvPicPr>
            <a:picLocks noChangeAspect="1" noChangeArrowheads="1"/>
          </p:cNvPicPr>
          <p:nvPr/>
        </p:nvPicPr>
        <p:blipFill>
          <a:blip r:embed="rId3" cstate="print"/>
          <a:srcRect/>
          <a:stretch>
            <a:fillRect/>
          </a:stretch>
        </p:blipFill>
        <p:spPr bwMode="auto">
          <a:xfrm>
            <a:off x="457200" y="1600200"/>
            <a:ext cx="8178156" cy="4800600"/>
          </a:xfrm>
          <a:prstGeom prst="rect">
            <a:avLst/>
          </a:prstGeom>
          <a:noFill/>
          <a:ln w="9525">
            <a:noFill/>
            <a:miter lim="800000"/>
            <a:headEnd/>
            <a:tailEnd/>
          </a:ln>
        </p:spPr>
      </p:pic>
      <p:sp>
        <p:nvSpPr>
          <p:cNvPr id="34821" name="Text Box 3"/>
          <p:cNvSpPr txBox="1">
            <a:spLocks noChangeArrowheads="1"/>
          </p:cNvSpPr>
          <p:nvPr/>
        </p:nvSpPr>
        <p:spPr bwMode="auto">
          <a:xfrm>
            <a:off x="3581400" y="6553200"/>
            <a:ext cx="5562600" cy="307777"/>
          </a:xfrm>
          <a:prstGeom prst="rect">
            <a:avLst/>
          </a:prstGeom>
          <a:noFill/>
          <a:ln w="9525">
            <a:noFill/>
            <a:miter lim="800000"/>
            <a:headEnd/>
            <a:tailEnd/>
          </a:ln>
        </p:spPr>
        <p:txBody>
          <a:bodyPr wrap="square">
            <a:spAutoFit/>
          </a:bodyPr>
          <a:lstStyle/>
          <a:p>
            <a:pPr algn="r"/>
            <a:r>
              <a:rPr lang="en-GB" sz="1400" dirty="0" smtClean="0">
                <a:solidFill>
                  <a:schemeClr val="bg2"/>
                </a:solidFill>
              </a:rPr>
              <a:t>Edwards </a:t>
            </a:r>
            <a:r>
              <a:rPr lang="en-GB" sz="1400" dirty="0">
                <a:solidFill>
                  <a:schemeClr val="bg2"/>
                </a:solidFill>
              </a:rPr>
              <a:t>et al., </a:t>
            </a:r>
            <a:r>
              <a:rPr lang="en-GB" sz="1400" i="1" dirty="0">
                <a:solidFill>
                  <a:schemeClr val="bg2"/>
                </a:solidFill>
              </a:rPr>
              <a:t>Institute for Agriculture and Trade </a:t>
            </a:r>
            <a:r>
              <a:rPr lang="en-GB" sz="1400" i="1" dirty="0" smtClean="0">
                <a:solidFill>
                  <a:schemeClr val="bg2"/>
                </a:solidFill>
              </a:rPr>
              <a:t>Policy</a:t>
            </a:r>
            <a:r>
              <a:rPr lang="en-GB" sz="1400" dirty="0">
                <a:solidFill>
                  <a:schemeClr val="bg2"/>
                </a:solidFill>
              </a:rPr>
              <a:t>,</a:t>
            </a:r>
            <a:r>
              <a:rPr lang="en-GB" sz="1400" dirty="0" smtClean="0">
                <a:solidFill>
                  <a:schemeClr val="bg2"/>
                </a:solidFill>
              </a:rPr>
              <a:t> </a:t>
            </a:r>
            <a:r>
              <a:rPr lang="en-GB" sz="1400" dirty="0">
                <a:solidFill>
                  <a:schemeClr val="bg2"/>
                </a:solidFill>
              </a:rPr>
              <a:t>2009</a:t>
            </a:r>
          </a:p>
        </p:txBody>
      </p:sp>
      <p:sp>
        <p:nvSpPr>
          <p:cNvPr id="5"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6"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extLst>
      <p:ext uri="{BB962C8B-B14F-4D97-AF65-F5344CB8AC3E}">
        <p14:creationId xmlns="" xmlns:p14="http://schemas.microsoft.com/office/powerpoint/2010/main" val="23480370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p:cNvPicPr>
            <a:picLocks noChangeAspect="1" noChangeArrowheads="1"/>
          </p:cNvPicPr>
          <p:nvPr/>
        </p:nvPicPr>
        <p:blipFill>
          <a:blip r:embed="rId3" cstate="print"/>
          <a:srcRect/>
          <a:stretch>
            <a:fillRect/>
          </a:stretch>
        </p:blipFill>
        <p:spPr bwMode="auto">
          <a:xfrm>
            <a:off x="838200" y="895350"/>
            <a:ext cx="7467600" cy="5600700"/>
          </a:xfrm>
          <a:prstGeom prst="rect">
            <a:avLst/>
          </a:prstGeom>
          <a:noFill/>
          <a:ln w="9525">
            <a:noFill/>
            <a:miter lim="800000"/>
            <a:headEnd/>
            <a:tailEnd/>
          </a:ln>
          <a:effectLst/>
        </p:spPr>
      </p:pic>
      <p:sp>
        <p:nvSpPr>
          <p:cNvPr id="6" name="Rectangle 5"/>
          <p:cNvSpPr/>
          <p:nvPr/>
        </p:nvSpPr>
        <p:spPr>
          <a:xfrm>
            <a:off x="685800" y="0"/>
            <a:ext cx="8001000" cy="523220"/>
          </a:xfrm>
          <a:prstGeom prst="rect">
            <a:avLst/>
          </a:prstGeom>
        </p:spPr>
        <p:txBody>
          <a:bodyPr wrap="square">
            <a:spAutoFit/>
          </a:bodyPr>
          <a:lstStyle/>
          <a:p>
            <a:pPr lvl="0" algn="ctr">
              <a:spcAft>
                <a:spcPts val="600"/>
              </a:spcAft>
            </a:pPr>
            <a:r>
              <a:rPr lang="en-GB" sz="2800" b="1" dirty="0" smtClean="0">
                <a:solidFill>
                  <a:srgbClr val="000000"/>
                </a:solidFill>
              </a:rPr>
              <a:t>Food Processing</a:t>
            </a:r>
          </a:p>
        </p:txBody>
      </p:sp>
      <p:sp>
        <p:nvSpPr>
          <p:cNvPr id="7" name="TextBox 6"/>
          <p:cNvSpPr txBox="1"/>
          <p:nvPr/>
        </p:nvSpPr>
        <p:spPr>
          <a:xfrm>
            <a:off x="609600" y="762000"/>
            <a:ext cx="7772400" cy="5832366"/>
          </a:xfrm>
          <a:prstGeom prst="rect">
            <a:avLst/>
          </a:prstGeom>
          <a:solidFill>
            <a:srgbClr val="FFFFCC"/>
          </a:solidFill>
        </p:spPr>
        <p:txBody>
          <a:bodyPr wrap="square" rtlCol="0">
            <a:spAutoFit/>
          </a:bodyPr>
          <a:lstStyle/>
          <a:p>
            <a:pPr marL="365125" lvl="0" indent="-365125" algn="ctr">
              <a:spcAft>
                <a:spcPts val="600"/>
              </a:spcAft>
            </a:pPr>
            <a:r>
              <a:rPr lang="en-GB" sz="2400" b="1" dirty="0" smtClean="0">
                <a:solidFill>
                  <a:srgbClr val="000000"/>
                </a:solidFill>
              </a:rPr>
              <a:t>Common characteristics of wastes from the industry</a:t>
            </a:r>
          </a:p>
          <a:p>
            <a:pPr marL="365125" indent="-365125">
              <a:spcAft>
                <a:spcPts val="600"/>
              </a:spcAft>
              <a:buFont typeface="Arial" pitchFamily="34" charset="0"/>
              <a:buChar char="•"/>
            </a:pPr>
            <a:r>
              <a:rPr lang="en-GB" sz="2400" dirty="0" smtClean="0"/>
              <a:t>Large amounts of organic materials such as proteins, carbohydrates, and lipids</a:t>
            </a:r>
          </a:p>
          <a:p>
            <a:pPr marL="365125" indent="-365125">
              <a:spcAft>
                <a:spcPts val="600"/>
              </a:spcAft>
              <a:buFont typeface="Arial" pitchFamily="34" charset="0"/>
              <a:buChar char="•"/>
            </a:pPr>
            <a:r>
              <a:rPr lang="en-GB" sz="2400" dirty="0" smtClean="0"/>
              <a:t>Large amounts of suspended solids depending on the source</a:t>
            </a:r>
          </a:p>
          <a:p>
            <a:pPr marL="365125" indent="-365125">
              <a:spcAft>
                <a:spcPts val="600"/>
              </a:spcAft>
              <a:buFont typeface="Arial" pitchFamily="34" charset="0"/>
              <a:buChar char="•"/>
            </a:pPr>
            <a:r>
              <a:rPr lang="en-GB" sz="2400" dirty="0" smtClean="0"/>
              <a:t>High biochemical oxygen demand (BOD) and/or chemical oxygen demand (COD)</a:t>
            </a:r>
          </a:p>
          <a:p>
            <a:pPr marL="365125" indent="-365125">
              <a:spcAft>
                <a:spcPts val="600"/>
              </a:spcAft>
              <a:buFont typeface="Arial" pitchFamily="34" charset="0"/>
              <a:buChar char="•"/>
            </a:pPr>
            <a:r>
              <a:rPr lang="en-GB" sz="2400" dirty="0" smtClean="0"/>
              <a:t>High N concentration</a:t>
            </a:r>
          </a:p>
          <a:p>
            <a:pPr marL="365125" indent="-365125">
              <a:spcAft>
                <a:spcPts val="600"/>
              </a:spcAft>
              <a:buFont typeface="Arial" pitchFamily="34" charset="0"/>
              <a:buChar char="•"/>
            </a:pPr>
            <a:r>
              <a:rPr lang="en-GB" sz="2400" dirty="0" smtClean="0"/>
              <a:t>High suspended oil or grease contents</a:t>
            </a:r>
          </a:p>
          <a:p>
            <a:pPr marL="365125" indent="-365125">
              <a:spcAft>
                <a:spcPts val="600"/>
              </a:spcAft>
              <a:buFont typeface="Arial" pitchFamily="34" charset="0"/>
              <a:buChar char="•"/>
            </a:pPr>
            <a:r>
              <a:rPr lang="en-GB" sz="2400" dirty="0" smtClean="0"/>
              <a:t>High variations in pH</a:t>
            </a:r>
          </a:p>
          <a:p>
            <a:pPr>
              <a:spcAft>
                <a:spcPts val="600"/>
              </a:spcAft>
            </a:pPr>
            <a:endParaRPr lang="en-GB" sz="2400" dirty="0" smtClean="0"/>
          </a:p>
          <a:p>
            <a:pPr>
              <a:spcAft>
                <a:spcPts val="600"/>
              </a:spcAft>
            </a:pPr>
            <a:r>
              <a:rPr lang="en-GB" sz="2400" b="1" dirty="0" smtClean="0"/>
              <a:t>Most have higher levels than municipal sewage</a:t>
            </a:r>
            <a:endParaRPr lang="en-GB" sz="2400" b="1" i="1" dirty="0" smtClean="0"/>
          </a:p>
          <a:p>
            <a:pPr lvl="0" algn="r">
              <a:spcAft>
                <a:spcPts val="600"/>
              </a:spcAft>
            </a:pPr>
            <a:r>
              <a:rPr lang="en-GB" sz="1600" i="1" dirty="0" err="1" smtClean="0"/>
              <a:t>Kroyer</a:t>
            </a:r>
            <a:r>
              <a:rPr lang="en-GB" sz="1600" i="1" dirty="0" smtClean="0"/>
              <a:t>, </a:t>
            </a:r>
            <a:r>
              <a:rPr lang="de-DE" sz="1600" i="1" dirty="0" smtClean="0"/>
              <a:t>1995</a:t>
            </a:r>
            <a:endParaRPr lang="en-GB" sz="1600" i="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00400" y="6553200"/>
            <a:ext cx="5943600" cy="307777"/>
          </a:xfrm>
          <a:prstGeom prst="rect">
            <a:avLst/>
          </a:prstGeom>
          <a:noFill/>
        </p:spPr>
        <p:txBody>
          <a:bodyPr wrap="square" rtlCol="0">
            <a:spAutoFit/>
          </a:bodyPr>
          <a:lstStyle/>
          <a:p>
            <a:pPr algn="r"/>
            <a:r>
              <a:rPr lang="en-GB" sz="1400" dirty="0" err="1" smtClean="0">
                <a:solidFill>
                  <a:schemeClr val="bg2"/>
                </a:solidFill>
              </a:rPr>
              <a:t>Dupont</a:t>
            </a:r>
            <a:r>
              <a:rPr lang="en-GB" sz="1400" dirty="0" smtClean="0">
                <a:solidFill>
                  <a:schemeClr val="bg2"/>
                </a:solidFill>
              </a:rPr>
              <a:t> &amp; </a:t>
            </a:r>
            <a:r>
              <a:rPr lang="en-GB" sz="1400" dirty="0" err="1" smtClean="0">
                <a:solidFill>
                  <a:schemeClr val="bg2"/>
                </a:solidFill>
              </a:rPr>
              <a:t>Renzetti</a:t>
            </a:r>
            <a:r>
              <a:rPr lang="en-GB" sz="1400" dirty="0" smtClean="0">
                <a:solidFill>
                  <a:schemeClr val="bg2"/>
                </a:solidFill>
              </a:rPr>
              <a:t>, </a:t>
            </a:r>
            <a:r>
              <a:rPr lang="en-GB" sz="1400" i="1" dirty="0" smtClean="0">
                <a:solidFill>
                  <a:schemeClr val="bg2"/>
                </a:solidFill>
              </a:rPr>
              <a:t>Can J Ag Econ</a:t>
            </a:r>
            <a:r>
              <a:rPr lang="en-GB" sz="1400" dirty="0" smtClean="0">
                <a:solidFill>
                  <a:schemeClr val="bg2"/>
                </a:solidFill>
              </a:rPr>
              <a:t>, 1998</a:t>
            </a:r>
            <a:endParaRPr lang="en-GB" sz="1400" dirty="0">
              <a:solidFill>
                <a:schemeClr val="bg2"/>
              </a:solidFill>
            </a:endParaRPr>
          </a:p>
        </p:txBody>
      </p:sp>
      <p:sp>
        <p:nvSpPr>
          <p:cNvPr id="9" name="TextBox 8"/>
          <p:cNvSpPr txBox="1"/>
          <p:nvPr/>
        </p:nvSpPr>
        <p:spPr>
          <a:xfrm>
            <a:off x="457200" y="5525869"/>
            <a:ext cx="8229600" cy="646331"/>
          </a:xfrm>
          <a:prstGeom prst="rect">
            <a:avLst/>
          </a:prstGeom>
          <a:noFill/>
        </p:spPr>
        <p:txBody>
          <a:bodyPr wrap="square" rtlCol="0">
            <a:spAutoFit/>
          </a:bodyPr>
          <a:lstStyle/>
          <a:p>
            <a:pPr marL="342900" indent="-342900" algn="ctr">
              <a:spcAft>
                <a:spcPts val="600"/>
              </a:spcAft>
            </a:pPr>
            <a:r>
              <a:rPr lang="en-GB" dirty="0" smtClean="0"/>
              <a:t>Food processing plants are responsible for 4.7% of total manufacturing intake but account for 5.2% of total consumption</a:t>
            </a:r>
          </a:p>
        </p:txBody>
      </p:sp>
      <p:sp>
        <p:nvSpPr>
          <p:cNvPr id="10" name="Rectangle 9"/>
          <p:cNvSpPr/>
          <p:nvPr/>
        </p:nvSpPr>
        <p:spPr>
          <a:xfrm>
            <a:off x="5486400" y="304800"/>
            <a:ext cx="3657600" cy="2667000"/>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1" name="Table 10"/>
          <p:cNvGraphicFramePr>
            <a:graphicFrameLocks noGrp="1"/>
          </p:cNvGraphicFramePr>
          <p:nvPr>
            <p:extLst>
              <p:ext uri="{D42A27DB-BD31-4B8C-83A1-F6EECF244321}">
                <p14:modId xmlns="" xmlns:p14="http://schemas.microsoft.com/office/powerpoint/2010/main" val="2218824822"/>
              </p:ext>
            </p:extLst>
          </p:nvPr>
        </p:nvGraphicFramePr>
        <p:xfrm>
          <a:off x="914400" y="1846927"/>
          <a:ext cx="7010400" cy="3258475"/>
        </p:xfrm>
        <a:graphic>
          <a:graphicData uri="http://schemas.openxmlformats.org/drawingml/2006/table">
            <a:tbl>
              <a:tblPr firstRow="1" bandRow="1">
                <a:tableStyleId>{5C22544A-7EE6-4342-B048-85BDC9FD1C3A}</a:tableStyleId>
              </a:tblPr>
              <a:tblGrid>
                <a:gridCol w="2336800"/>
                <a:gridCol w="2336800"/>
                <a:gridCol w="2336800"/>
              </a:tblGrid>
              <a:tr h="569064">
                <a:tc gridSpan="3">
                  <a:txBody>
                    <a:bodyPr/>
                    <a:lstStyle/>
                    <a:p>
                      <a:pPr algn="ctr"/>
                      <a:r>
                        <a:rPr lang="en-GB" sz="2000" dirty="0" smtClean="0">
                          <a:solidFill>
                            <a:schemeClr val="tx1"/>
                          </a:solidFill>
                        </a:rPr>
                        <a:t>Water use in Canadian food processing</a:t>
                      </a: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2219">
                <a:tc>
                  <a:txBody>
                    <a:bodyPr/>
                    <a:lstStyle/>
                    <a:p>
                      <a:r>
                        <a:rPr lang="en-GB" sz="2000" dirty="0" smtClean="0">
                          <a:solidFill>
                            <a:schemeClr val="tx1"/>
                          </a:solidFill>
                        </a:rPr>
                        <a:t>Water use</a:t>
                      </a: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000" dirty="0" smtClean="0">
                          <a:solidFill>
                            <a:schemeClr val="tx1"/>
                          </a:solidFill>
                        </a:rPr>
                        <a:t>Mm</a:t>
                      </a:r>
                      <a:r>
                        <a:rPr lang="en-GB" sz="2000" baseline="30000" dirty="0" smtClean="0">
                          <a:solidFill>
                            <a:schemeClr val="tx1"/>
                          </a:solidFill>
                        </a:rPr>
                        <a:t>3</a:t>
                      </a:r>
                      <a:r>
                        <a:rPr lang="en-GB" sz="2000" dirty="0" smtClean="0">
                          <a:solidFill>
                            <a:schemeClr val="tx1"/>
                          </a:solidFill>
                        </a:rPr>
                        <a:t>/yr</a:t>
                      </a: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000" dirty="0" smtClean="0">
                          <a:solidFill>
                            <a:schemeClr val="tx1"/>
                          </a:solidFill>
                        </a:rPr>
                        <a:t>% of all </a:t>
                      </a:r>
                    </a:p>
                    <a:p>
                      <a:pPr algn="ctr"/>
                      <a:r>
                        <a:rPr lang="en-GB" sz="2000" dirty="0" smtClean="0">
                          <a:solidFill>
                            <a:schemeClr val="tx1"/>
                          </a:solidFill>
                        </a:rPr>
                        <a:t>industrial use</a:t>
                      </a: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69064">
                <a:tc>
                  <a:txBody>
                    <a:bodyPr/>
                    <a:lstStyle/>
                    <a:p>
                      <a:r>
                        <a:rPr lang="en-GB" sz="2000" dirty="0" smtClean="0">
                          <a:solidFill>
                            <a:schemeClr val="tx1"/>
                          </a:solidFill>
                        </a:rPr>
                        <a:t>Intake</a:t>
                      </a: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000" dirty="0" smtClean="0">
                          <a:solidFill>
                            <a:schemeClr val="tx1"/>
                          </a:solidFill>
                        </a:rPr>
                        <a:t>347.2</a:t>
                      </a: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000" dirty="0" smtClean="0">
                          <a:solidFill>
                            <a:schemeClr val="tx1"/>
                          </a:solidFill>
                        </a:rPr>
                        <a:t>4.7</a:t>
                      </a: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69064">
                <a:tc>
                  <a:txBody>
                    <a:bodyPr/>
                    <a:lstStyle/>
                    <a:p>
                      <a:r>
                        <a:rPr lang="en-GB" sz="2000" dirty="0" smtClean="0">
                          <a:solidFill>
                            <a:schemeClr val="tx1"/>
                          </a:solidFill>
                        </a:rPr>
                        <a:t>Discharge</a:t>
                      </a: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000" dirty="0" smtClean="0">
                          <a:solidFill>
                            <a:schemeClr val="tx1"/>
                          </a:solidFill>
                        </a:rPr>
                        <a:t>320.1</a:t>
                      </a: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00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69064">
                <a:tc>
                  <a:txBody>
                    <a:bodyPr/>
                    <a:lstStyle/>
                    <a:p>
                      <a:r>
                        <a:rPr lang="en-GB" sz="2000" dirty="0" smtClean="0">
                          <a:solidFill>
                            <a:schemeClr val="tx1"/>
                          </a:solidFill>
                        </a:rPr>
                        <a:t>Consumption</a:t>
                      </a: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000" dirty="0" smtClean="0">
                          <a:solidFill>
                            <a:schemeClr val="tx1"/>
                          </a:solidFill>
                        </a:rPr>
                        <a:t>27.1</a:t>
                      </a: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000" dirty="0" smtClean="0">
                          <a:solidFill>
                            <a:schemeClr val="tx1"/>
                          </a:solidFill>
                        </a:rPr>
                        <a:t>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2" name="TextBox 11"/>
          <p:cNvSpPr txBox="1"/>
          <p:nvPr/>
        </p:nvSpPr>
        <p:spPr>
          <a:xfrm>
            <a:off x="2819400" y="304800"/>
            <a:ext cx="3505200" cy="5847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defPPr>
              <a:defRPr lang="es-CO"/>
            </a:defPPr>
            <a:lvl1pPr algn="ctr" eaLnBrk="0" hangingPunct="0">
              <a:defRPr sz="3200" b="1">
                <a:solidFill>
                  <a:schemeClr val="tx2"/>
                </a:solidFill>
                <a:latin typeface="+mj-lt"/>
                <a:ea typeface="+mj-ea"/>
                <a:cs typeface="+mj-cs"/>
              </a:defRPr>
            </a:lvl1pPr>
          </a:lstStyle>
          <a:p>
            <a:r>
              <a:rPr lang="en-GB" dirty="0"/>
              <a:t>Processing Food</a:t>
            </a:r>
          </a:p>
        </p:txBody>
      </p:sp>
      <p:sp>
        <p:nvSpPr>
          <p:cNvPr id="7"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8"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extLst>
      <p:ext uri="{BB962C8B-B14F-4D97-AF65-F5344CB8AC3E}">
        <p14:creationId xmlns="" xmlns:p14="http://schemas.microsoft.com/office/powerpoint/2010/main" val="12196727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962400" y="131763"/>
            <a:ext cx="4114800" cy="935037"/>
          </a:xfrm>
        </p:spPr>
        <p:txBody>
          <a:bodyPr/>
          <a:lstStyle/>
          <a:p>
            <a:r>
              <a:rPr lang="en-GB" sz="3200" b="1" dirty="0" smtClean="0"/>
              <a:t>Packaging Food</a:t>
            </a:r>
          </a:p>
        </p:txBody>
      </p:sp>
      <p:pic>
        <p:nvPicPr>
          <p:cNvPr id="37891" name="Picture 8" descr="packaging_solutions"/>
          <p:cNvPicPr>
            <a:picLocks noGrp="1" noChangeAspect="1" noChangeArrowheads="1"/>
          </p:cNvPicPr>
          <p:nvPr>
            <p:ph sz="half" idx="2"/>
          </p:nvPr>
        </p:nvPicPr>
        <p:blipFill>
          <a:blip r:embed="rId3" cstate="print"/>
          <a:srcRect/>
          <a:stretch>
            <a:fillRect/>
          </a:stretch>
        </p:blipFill>
        <p:spPr>
          <a:xfrm>
            <a:off x="4572000" y="1414463"/>
            <a:ext cx="4041775" cy="4986337"/>
          </a:xfrm>
        </p:spPr>
      </p:pic>
      <p:pic>
        <p:nvPicPr>
          <p:cNvPr id="37892" name="Picture 13" descr="packaging_img01"/>
          <p:cNvPicPr>
            <a:picLocks noChangeAspect="1" noChangeArrowheads="1"/>
          </p:cNvPicPr>
          <p:nvPr/>
        </p:nvPicPr>
        <p:blipFill>
          <a:blip r:embed="rId4" cstate="print"/>
          <a:srcRect/>
          <a:stretch>
            <a:fillRect/>
          </a:stretch>
        </p:blipFill>
        <p:spPr bwMode="auto">
          <a:xfrm>
            <a:off x="457200" y="457200"/>
            <a:ext cx="2895600" cy="2895600"/>
          </a:xfrm>
          <a:prstGeom prst="rect">
            <a:avLst/>
          </a:prstGeom>
          <a:noFill/>
          <a:ln w="9525">
            <a:noFill/>
            <a:miter lim="800000"/>
            <a:headEnd/>
            <a:tailEnd/>
          </a:ln>
        </p:spPr>
      </p:pic>
      <p:pic>
        <p:nvPicPr>
          <p:cNvPr id="37893" name="Picture 12" descr="LA%20River%202"/>
          <p:cNvPicPr>
            <a:picLocks noChangeAspect="1" noChangeArrowheads="1"/>
          </p:cNvPicPr>
          <p:nvPr/>
        </p:nvPicPr>
        <p:blipFill>
          <a:blip r:embed="rId5" cstate="print"/>
          <a:srcRect/>
          <a:stretch>
            <a:fillRect/>
          </a:stretch>
        </p:blipFill>
        <p:spPr bwMode="auto">
          <a:xfrm>
            <a:off x="533400" y="3810000"/>
            <a:ext cx="3557588" cy="2667000"/>
          </a:xfrm>
          <a:prstGeom prst="rect">
            <a:avLst/>
          </a:prstGeom>
          <a:noFill/>
          <a:ln w="9525">
            <a:noFill/>
            <a:miter lim="800000"/>
            <a:headEnd/>
            <a:tailEnd/>
          </a:ln>
        </p:spPr>
      </p:pic>
      <p:sp>
        <p:nvSpPr>
          <p:cNvPr id="6" name="TextBox 5"/>
          <p:cNvSpPr txBox="1"/>
          <p:nvPr/>
        </p:nvSpPr>
        <p:spPr>
          <a:xfrm>
            <a:off x="1905000" y="1219200"/>
            <a:ext cx="5715000" cy="4770537"/>
          </a:xfrm>
          <a:prstGeom prst="rect">
            <a:avLst/>
          </a:prstGeom>
          <a:solidFill>
            <a:srgbClr val="FFFFCC"/>
          </a:solidFill>
        </p:spPr>
        <p:txBody>
          <a:bodyPr wrap="square" rtlCol="0">
            <a:spAutoFit/>
          </a:bodyPr>
          <a:lstStyle/>
          <a:p>
            <a:pPr marL="365125" indent="-365125" algn="ctr">
              <a:spcAft>
                <a:spcPts val="600"/>
              </a:spcAft>
            </a:pPr>
            <a:r>
              <a:rPr lang="en-GB" sz="2400" b="1" dirty="0" smtClean="0"/>
              <a:t>Packaging:</a:t>
            </a:r>
          </a:p>
          <a:p>
            <a:pPr marL="365125" indent="-365125" algn="ctr">
              <a:spcAft>
                <a:spcPts val="600"/>
              </a:spcAft>
            </a:pPr>
            <a:r>
              <a:rPr lang="en-GB" sz="2400" b="1" i="1" dirty="0" smtClean="0"/>
              <a:t>some environmental issues</a:t>
            </a:r>
          </a:p>
          <a:p>
            <a:pPr marL="365125" indent="-365125" algn="ctr">
              <a:spcAft>
                <a:spcPts val="600"/>
              </a:spcAft>
            </a:pPr>
            <a:endParaRPr lang="en-GB" sz="2400" b="1" dirty="0" smtClean="0"/>
          </a:p>
          <a:p>
            <a:pPr marL="365125" indent="-365125">
              <a:spcAft>
                <a:spcPts val="600"/>
              </a:spcAft>
              <a:buFont typeface="Arial" pitchFamily="34" charset="0"/>
              <a:buChar char="•"/>
            </a:pPr>
            <a:r>
              <a:rPr lang="en-GB" sz="2400" dirty="0" smtClean="0"/>
              <a:t>Litter</a:t>
            </a:r>
          </a:p>
          <a:p>
            <a:pPr marL="365125" indent="-365125">
              <a:spcAft>
                <a:spcPts val="600"/>
              </a:spcAft>
              <a:buFont typeface="Arial" pitchFamily="34" charset="0"/>
              <a:buChar char="•"/>
            </a:pPr>
            <a:r>
              <a:rPr lang="en-GB" sz="2400" dirty="0" smtClean="0"/>
              <a:t>Use of raw materials for packaging</a:t>
            </a:r>
          </a:p>
          <a:p>
            <a:pPr marL="365125" indent="-365125">
              <a:spcAft>
                <a:spcPts val="600"/>
              </a:spcAft>
              <a:buFont typeface="Arial" pitchFamily="34" charset="0"/>
              <a:buChar char="•"/>
            </a:pPr>
            <a:r>
              <a:rPr lang="en-GB" sz="2400" dirty="0" smtClean="0"/>
              <a:t>Ease and convenience of packaging disposal</a:t>
            </a:r>
          </a:p>
          <a:p>
            <a:pPr marL="365125" indent="-365125">
              <a:spcAft>
                <a:spcPts val="600"/>
              </a:spcAft>
              <a:buFont typeface="Arial" pitchFamily="34" charset="0"/>
              <a:buChar char="•"/>
            </a:pPr>
            <a:r>
              <a:rPr lang="en-GB" sz="2400" dirty="0" smtClean="0"/>
              <a:t>Adverse consequences of careless disposal of packaging</a:t>
            </a:r>
          </a:p>
          <a:p>
            <a:pPr marL="365125" indent="-365125">
              <a:spcAft>
                <a:spcPts val="600"/>
              </a:spcAft>
              <a:buFont typeface="Arial" pitchFamily="34" charset="0"/>
              <a:buChar char="•"/>
            </a:pPr>
            <a:r>
              <a:rPr lang="en-GB" sz="2400" dirty="0" smtClean="0"/>
              <a:t>Feasibility of recycling or reuse</a:t>
            </a:r>
          </a:p>
          <a:p>
            <a:pPr marL="365125" indent="-365125">
              <a:spcAft>
                <a:spcPts val="600"/>
              </a:spcAft>
              <a:buFont typeface="Arial" pitchFamily="34" charset="0"/>
              <a:buChar char="•"/>
            </a:pPr>
            <a:r>
              <a:rPr lang="en-GB" sz="2400" b="1" dirty="0" smtClean="0"/>
              <a:t>Real and virtual energy content</a:t>
            </a:r>
            <a:endParaRPr lang="en-GB"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3" descr="supermarket fridges013.jpg"/>
          <p:cNvPicPr>
            <a:picLocks noChangeAspect="1"/>
          </p:cNvPicPr>
          <p:nvPr/>
        </p:nvPicPr>
        <p:blipFill>
          <a:blip r:embed="rId3" cstate="print"/>
          <a:srcRect/>
          <a:stretch>
            <a:fillRect/>
          </a:stretch>
        </p:blipFill>
        <p:spPr bwMode="auto">
          <a:xfrm>
            <a:off x="2209800" y="1552575"/>
            <a:ext cx="6775450" cy="4924425"/>
          </a:xfrm>
          <a:prstGeom prst="rect">
            <a:avLst/>
          </a:prstGeom>
          <a:noFill/>
          <a:ln w="9525">
            <a:noFill/>
            <a:miter lim="800000"/>
            <a:headEnd/>
            <a:tailEnd/>
          </a:ln>
        </p:spPr>
      </p:pic>
      <p:sp>
        <p:nvSpPr>
          <p:cNvPr id="39939" name="TextBox 4"/>
          <p:cNvSpPr txBox="1">
            <a:spLocks noChangeArrowheads="1"/>
          </p:cNvSpPr>
          <p:nvPr/>
        </p:nvSpPr>
        <p:spPr bwMode="auto">
          <a:xfrm>
            <a:off x="3500438" y="6550223"/>
            <a:ext cx="5643562" cy="307777"/>
          </a:xfrm>
          <a:prstGeom prst="rect">
            <a:avLst/>
          </a:prstGeom>
          <a:noFill/>
          <a:ln w="9525">
            <a:noFill/>
            <a:miter lim="800000"/>
            <a:headEnd/>
            <a:tailEnd/>
          </a:ln>
        </p:spPr>
        <p:txBody>
          <a:bodyPr>
            <a:spAutoFit/>
          </a:bodyPr>
          <a:lstStyle/>
          <a:p>
            <a:pPr algn="r"/>
            <a:r>
              <a:rPr lang="en-GB" sz="1400" i="1" dirty="0">
                <a:solidFill>
                  <a:schemeClr val="bg2"/>
                </a:solidFill>
              </a:rPr>
              <a:t>Guardian </a:t>
            </a:r>
            <a:r>
              <a:rPr lang="en-GB" sz="1400" dirty="0">
                <a:solidFill>
                  <a:schemeClr val="bg2"/>
                </a:solidFill>
              </a:rPr>
              <a:t>1 February 2009</a:t>
            </a:r>
          </a:p>
        </p:txBody>
      </p:sp>
      <p:sp>
        <p:nvSpPr>
          <p:cNvPr id="39940" name="TextBox 4"/>
          <p:cNvSpPr txBox="1">
            <a:spLocks noChangeArrowheads="1"/>
          </p:cNvSpPr>
          <p:nvPr/>
        </p:nvSpPr>
        <p:spPr bwMode="auto">
          <a:xfrm>
            <a:off x="228600" y="1760537"/>
            <a:ext cx="1905000" cy="4247317"/>
          </a:xfrm>
          <a:prstGeom prst="rect">
            <a:avLst/>
          </a:prstGeom>
          <a:noFill/>
          <a:ln w="9525">
            <a:noFill/>
            <a:miter lim="800000"/>
            <a:headEnd/>
            <a:tailEnd/>
          </a:ln>
        </p:spPr>
        <p:txBody>
          <a:bodyPr>
            <a:spAutoFit/>
          </a:bodyPr>
          <a:lstStyle/>
          <a:p>
            <a:r>
              <a:rPr lang="en-GB" sz="2400" dirty="0"/>
              <a:t>Refrigerant leakage accounts for 30% of super-markets’ direct GHG </a:t>
            </a:r>
            <a:r>
              <a:rPr lang="en-GB" sz="2400" dirty="0" smtClean="0"/>
              <a:t>emissions</a:t>
            </a:r>
          </a:p>
          <a:p>
            <a:endParaRPr lang="en-GB" sz="2400" dirty="0" smtClean="0"/>
          </a:p>
          <a:p>
            <a:r>
              <a:rPr lang="en-GB" dirty="0" smtClean="0"/>
              <a:t>(Environment </a:t>
            </a:r>
            <a:r>
              <a:rPr lang="en-GB" dirty="0"/>
              <a:t>Investigation Agency, 2010)</a:t>
            </a:r>
          </a:p>
        </p:txBody>
      </p:sp>
      <p:sp>
        <p:nvSpPr>
          <p:cNvPr id="9" name="Rectangle 2"/>
          <p:cNvSpPr txBox="1">
            <a:spLocks noChangeArrowheads="1"/>
          </p:cNvSpPr>
          <p:nvPr/>
        </p:nvSpPr>
        <p:spPr bwMode="auto">
          <a:xfrm>
            <a:off x="952500" y="152400"/>
            <a:ext cx="7124700" cy="935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defPPr>
              <a:defRPr lang="es-CO"/>
            </a:defPPr>
            <a:lvl1pPr algn="ctr" eaLnBrk="0" hangingPunct="0">
              <a:defRPr sz="3200" b="1">
                <a:solidFill>
                  <a:schemeClr val="tx2"/>
                </a:solidFill>
                <a:latin typeface="+mj-lt"/>
                <a:ea typeface="+mj-ea"/>
                <a:cs typeface="+mj-cs"/>
              </a:defRPr>
            </a:lvl1pPr>
          </a:lstStyle>
          <a:p>
            <a:endParaRPr lang="en-GB" dirty="0"/>
          </a:p>
          <a:p>
            <a:r>
              <a:rPr lang="en-GB" dirty="0" smtClean="0"/>
              <a:t>Retailing food</a:t>
            </a:r>
            <a:endParaRPr lang="en-GB" dirty="0"/>
          </a:p>
          <a:p>
            <a:endParaRPr lang="en-GB" dirty="0"/>
          </a:p>
        </p:txBody>
      </p:sp>
      <p:sp>
        <p:nvSpPr>
          <p:cNvPr id="6"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7"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extLst>
      <p:ext uri="{BB962C8B-B14F-4D97-AF65-F5344CB8AC3E}">
        <p14:creationId xmlns="" xmlns:p14="http://schemas.microsoft.com/office/powerpoint/2010/main" val="10708011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4" name="Picture 4"/>
          <p:cNvPicPr>
            <a:picLocks noChangeAspect="1" noChangeArrowheads="1"/>
          </p:cNvPicPr>
          <p:nvPr/>
        </p:nvPicPr>
        <p:blipFill>
          <a:blip r:embed="rId3" cstate="print"/>
          <a:srcRect/>
          <a:stretch>
            <a:fillRect/>
          </a:stretch>
        </p:blipFill>
        <p:spPr bwMode="auto">
          <a:xfrm>
            <a:off x="-42863" y="2057400"/>
            <a:ext cx="9263063" cy="4648200"/>
          </a:xfrm>
          <a:prstGeom prst="rect">
            <a:avLst/>
          </a:prstGeom>
          <a:noFill/>
          <a:ln w="9525">
            <a:noFill/>
            <a:miter lim="800000"/>
            <a:headEnd/>
            <a:tailEnd/>
          </a:ln>
        </p:spPr>
      </p:pic>
      <p:sp>
        <p:nvSpPr>
          <p:cNvPr id="40962" name="TextBox 4"/>
          <p:cNvSpPr txBox="1">
            <a:spLocks noChangeArrowheads="1"/>
          </p:cNvSpPr>
          <p:nvPr/>
        </p:nvSpPr>
        <p:spPr bwMode="auto">
          <a:xfrm>
            <a:off x="2357438" y="6550223"/>
            <a:ext cx="6786562" cy="307777"/>
          </a:xfrm>
          <a:prstGeom prst="rect">
            <a:avLst/>
          </a:prstGeom>
          <a:noFill/>
          <a:ln w="9525">
            <a:noFill/>
            <a:miter lim="800000"/>
            <a:headEnd/>
            <a:tailEnd/>
          </a:ln>
        </p:spPr>
        <p:txBody>
          <a:bodyPr>
            <a:spAutoFit/>
          </a:bodyPr>
          <a:lstStyle/>
          <a:p>
            <a:pPr algn="r"/>
            <a:r>
              <a:rPr lang="en-GB" sz="1400" dirty="0">
                <a:solidFill>
                  <a:schemeClr val="bg2"/>
                </a:solidFill>
              </a:rPr>
              <a:t>The Co-operative Group Sustainability Report 2008/09</a:t>
            </a:r>
          </a:p>
        </p:txBody>
      </p:sp>
      <p:sp>
        <p:nvSpPr>
          <p:cNvPr id="40963" name="TextBox 5"/>
          <p:cNvSpPr txBox="1">
            <a:spLocks noChangeArrowheads="1"/>
          </p:cNvSpPr>
          <p:nvPr/>
        </p:nvSpPr>
        <p:spPr bwMode="auto">
          <a:xfrm>
            <a:off x="304800" y="332363"/>
            <a:ext cx="8686800" cy="1877437"/>
          </a:xfrm>
          <a:prstGeom prst="rect">
            <a:avLst/>
          </a:prstGeom>
          <a:noFill/>
          <a:ln w="9525">
            <a:noFill/>
            <a:miter lim="800000"/>
            <a:headEnd/>
            <a:tailEnd/>
          </a:ln>
        </p:spPr>
        <p:txBody>
          <a:bodyPr>
            <a:spAutoFit/>
          </a:bodyPr>
          <a:lstStyle/>
          <a:p>
            <a:pPr algn="ctr"/>
            <a:r>
              <a:rPr lang="en-GB" sz="3200" b="1" dirty="0"/>
              <a:t>But the </a:t>
            </a:r>
            <a:r>
              <a:rPr lang="en-GB" sz="3200" b="1" dirty="0" smtClean="0"/>
              <a:t>retail industry </a:t>
            </a:r>
            <a:r>
              <a:rPr lang="en-GB" sz="3200" b="1" dirty="0"/>
              <a:t>is “tidying up</a:t>
            </a:r>
            <a:r>
              <a:rPr lang="en-GB" sz="3200" b="1" dirty="0" smtClean="0"/>
              <a:t>”</a:t>
            </a:r>
          </a:p>
          <a:p>
            <a:pPr algn="ctr"/>
            <a:endParaRPr lang="en-GB" sz="3600" b="1" dirty="0"/>
          </a:p>
          <a:p>
            <a:pPr algn="ctr"/>
            <a:r>
              <a:rPr lang="en-GB" sz="2400" b="1" dirty="0"/>
              <a:t>Net GHG emissions connected with premises, transport and refrigerants</a:t>
            </a:r>
          </a:p>
        </p:txBody>
      </p:sp>
      <p:sp>
        <p:nvSpPr>
          <p:cNvPr id="5"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6"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extLst>
      <p:ext uri="{BB962C8B-B14F-4D97-AF65-F5344CB8AC3E}">
        <p14:creationId xmlns="" xmlns:p14="http://schemas.microsoft.com/office/powerpoint/2010/main" val="15036387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3"/>
          <p:cNvSpPr txBox="1">
            <a:spLocks noChangeArrowheads="1"/>
          </p:cNvSpPr>
          <p:nvPr/>
        </p:nvSpPr>
        <p:spPr bwMode="auto">
          <a:xfrm>
            <a:off x="457200" y="265113"/>
            <a:ext cx="8153400" cy="16398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defPPr>
              <a:defRPr lang="es-CO"/>
            </a:defPPr>
            <a:lvl1pPr algn="ctr" eaLnBrk="0" hangingPunct="0">
              <a:defRPr sz="3200" b="1">
                <a:solidFill>
                  <a:schemeClr val="tx2"/>
                </a:solidFill>
                <a:latin typeface="+mj-lt"/>
                <a:ea typeface="+mj-ea"/>
                <a:cs typeface="+mj-cs"/>
              </a:defRPr>
            </a:lvl1pPr>
          </a:lstStyle>
          <a:p>
            <a:r>
              <a:rPr lang="en-GB" dirty="0"/>
              <a:t>Consuming </a:t>
            </a:r>
            <a:r>
              <a:rPr lang="en-GB" dirty="0" smtClean="0"/>
              <a:t>Food</a:t>
            </a:r>
          </a:p>
          <a:p>
            <a:endParaRPr lang="en-GB" dirty="0" smtClean="0"/>
          </a:p>
          <a:p>
            <a:endParaRPr lang="en-GB" sz="1000" dirty="0"/>
          </a:p>
          <a:p>
            <a:r>
              <a:rPr lang="en-GB" sz="2800" dirty="0"/>
              <a:t>Breakdown (%) of energy use in commercial kitchens in the US (broadly similar in the UK)</a:t>
            </a:r>
          </a:p>
        </p:txBody>
      </p:sp>
      <p:grpSp>
        <p:nvGrpSpPr>
          <p:cNvPr id="35843" name="Group 7"/>
          <p:cNvGrpSpPr>
            <a:grpSpLocks/>
          </p:cNvGrpSpPr>
          <p:nvPr/>
        </p:nvGrpSpPr>
        <p:grpSpPr bwMode="auto">
          <a:xfrm>
            <a:off x="762000" y="2362200"/>
            <a:ext cx="7620000" cy="4267200"/>
            <a:chOff x="914400" y="1066800"/>
            <a:chExt cx="6934200" cy="5105400"/>
          </a:xfrm>
        </p:grpSpPr>
        <p:graphicFrame>
          <p:nvGraphicFramePr>
            <p:cNvPr id="3" name="Chart 2"/>
            <p:cNvGraphicFramePr/>
            <p:nvPr/>
          </p:nvGraphicFramePr>
          <p:xfrm>
            <a:off x="914400" y="1066800"/>
            <a:ext cx="69342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35846" name="TextBox 4"/>
            <p:cNvSpPr txBox="1">
              <a:spLocks noChangeArrowheads="1"/>
            </p:cNvSpPr>
            <p:nvPr/>
          </p:nvSpPr>
          <p:spPr bwMode="auto">
            <a:xfrm>
              <a:off x="3505200" y="2209800"/>
              <a:ext cx="838200" cy="523220"/>
            </a:xfrm>
            <a:prstGeom prst="rect">
              <a:avLst/>
            </a:prstGeom>
            <a:noFill/>
            <a:ln w="9525">
              <a:noFill/>
              <a:miter lim="800000"/>
              <a:headEnd/>
              <a:tailEnd/>
            </a:ln>
          </p:spPr>
          <p:txBody>
            <a:bodyPr>
              <a:spAutoFit/>
            </a:bodyPr>
            <a:lstStyle/>
            <a:p>
              <a:pPr algn="ctr"/>
              <a:r>
                <a:rPr lang="en-GB" sz="2800"/>
                <a:t>19</a:t>
              </a:r>
            </a:p>
          </p:txBody>
        </p:sp>
        <p:sp>
          <p:nvSpPr>
            <p:cNvPr id="35847" name="TextBox 5"/>
            <p:cNvSpPr txBox="1">
              <a:spLocks noChangeArrowheads="1"/>
            </p:cNvSpPr>
            <p:nvPr/>
          </p:nvSpPr>
          <p:spPr bwMode="auto">
            <a:xfrm>
              <a:off x="2829560" y="4713514"/>
              <a:ext cx="838200" cy="523220"/>
            </a:xfrm>
            <a:prstGeom prst="rect">
              <a:avLst/>
            </a:prstGeom>
            <a:noFill/>
            <a:ln w="9525">
              <a:noFill/>
              <a:miter lim="800000"/>
              <a:headEnd/>
              <a:tailEnd/>
            </a:ln>
          </p:spPr>
          <p:txBody>
            <a:bodyPr>
              <a:spAutoFit/>
            </a:bodyPr>
            <a:lstStyle/>
            <a:p>
              <a:pPr algn="ctr"/>
              <a:r>
                <a:rPr lang="en-GB" sz="2800" dirty="0"/>
                <a:t>23</a:t>
              </a:r>
            </a:p>
          </p:txBody>
        </p:sp>
        <p:sp>
          <p:nvSpPr>
            <p:cNvPr id="35848" name="TextBox 6"/>
            <p:cNvSpPr txBox="1">
              <a:spLocks noChangeArrowheads="1"/>
            </p:cNvSpPr>
            <p:nvPr/>
          </p:nvSpPr>
          <p:spPr bwMode="auto">
            <a:xfrm>
              <a:off x="4038600" y="3505200"/>
              <a:ext cx="838200" cy="523220"/>
            </a:xfrm>
            <a:prstGeom prst="rect">
              <a:avLst/>
            </a:prstGeom>
            <a:noFill/>
            <a:ln w="9525">
              <a:noFill/>
              <a:miter lim="800000"/>
              <a:headEnd/>
              <a:tailEnd/>
            </a:ln>
          </p:spPr>
          <p:txBody>
            <a:bodyPr>
              <a:spAutoFit/>
            </a:bodyPr>
            <a:lstStyle/>
            <a:p>
              <a:pPr algn="ctr"/>
              <a:r>
                <a:rPr lang="en-GB" sz="2800"/>
                <a:t>19</a:t>
              </a:r>
            </a:p>
          </p:txBody>
        </p:sp>
      </p:grpSp>
      <p:sp>
        <p:nvSpPr>
          <p:cNvPr id="35844" name="Rectangle 8"/>
          <p:cNvSpPr>
            <a:spLocks noChangeArrowheads="1"/>
          </p:cNvSpPr>
          <p:nvPr/>
        </p:nvSpPr>
        <p:spPr bwMode="auto">
          <a:xfrm>
            <a:off x="3810000" y="6553200"/>
            <a:ext cx="5334000" cy="307777"/>
          </a:xfrm>
          <a:prstGeom prst="rect">
            <a:avLst/>
          </a:prstGeom>
          <a:noFill/>
          <a:ln w="9525">
            <a:noFill/>
            <a:miter lim="800000"/>
            <a:headEnd/>
            <a:tailEnd/>
          </a:ln>
        </p:spPr>
        <p:txBody>
          <a:bodyPr>
            <a:spAutoFit/>
          </a:bodyPr>
          <a:lstStyle/>
          <a:p>
            <a:pPr algn="r"/>
            <a:r>
              <a:rPr lang="en-GB" sz="1400" b="1" i="1" dirty="0">
                <a:solidFill>
                  <a:schemeClr val="bg2"/>
                </a:solidFill>
              </a:rPr>
              <a:t>Chartered Institution of Building Services Engineers, 2009</a:t>
            </a:r>
            <a:r>
              <a:rPr lang="en-GB" sz="1400" i="1" dirty="0">
                <a:solidFill>
                  <a:schemeClr val="bg2"/>
                </a:solidFill>
                <a:latin typeface="Calibri" pitchFamily="34" charset="0"/>
              </a:rPr>
              <a:t>  </a:t>
            </a:r>
          </a:p>
        </p:txBody>
      </p:sp>
      <p:sp>
        <p:nvSpPr>
          <p:cNvPr id="9"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10"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extLst>
      <p:ext uri="{BB962C8B-B14F-4D97-AF65-F5344CB8AC3E}">
        <p14:creationId xmlns="" xmlns:p14="http://schemas.microsoft.com/office/powerpoint/2010/main" val="14069426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Box 3"/>
          <p:cNvSpPr txBox="1">
            <a:spLocks noChangeArrowheads="1"/>
          </p:cNvSpPr>
          <p:nvPr/>
        </p:nvSpPr>
        <p:spPr bwMode="auto">
          <a:xfrm>
            <a:off x="381000" y="304800"/>
            <a:ext cx="8280400" cy="1631216"/>
          </a:xfrm>
          <a:prstGeom prst="rect">
            <a:avLst/>
          </a:prstGeom>
          <a:noFill/>
          <a:ln w="9525">
            <a:noFill/>
            <a:miter lim="800000"/>
            <a:headEnd/>
            <a:tailEnd/>
          </a:ln>
        </p:spPr>
        <p:txBody>
          <a:bodyPr>
            <a:spAutoFit/>
          </a:bodyPr>
          <a:lstStyle/>
          <a:p>
            <a:pPr algn="ctr"/>
            <a:r>
              <a:rPr lang="en-GB" sz="2800" b="1" dirty="0" smtClean="0">
                <a:cs typeface="Arial" pitchFamily="34" charset="0"/>
              </a:rPr>
              <a:t>Consuming Food</a:t>
            </a:r>
          </a:p>
          <a:p>
            <a:pPr algn="ctr"/>
            <a:endParaRPr lang="en-GB" b="1" dirty="0" smtClean="0">
              <a:cs typeface="Arial" pitchFamily="34" charset="0"/>
            </a:endParaRPr>
          </a:p>
          <a:p>
            <a:pPr algn="ctr"/>
            <a:endParaRPr lang="en-GB" b="1" dirty="0">
              <a:cs typeface="Arial" pitchFamily="34" charset="0"/>
            </a:endParaRPr>
          </a:p>
          <a:p>
            <a:pPr algn="ctr"/>
            <a:endParaRPr lang="en-GB" b="1" dirty="0" smtClean="0">
              <a:cs typeface="Arial" pitchFamily="34" charset="0"/>
            </a:endParaRPr>
          </a:p>
          <a:p>
            <a:pPr algn="ctr"/>
            <a:r>
              <a:rPr lang="en-GB" b="1" dirty="0" smtClean="0">
                <a:cs typeface="Arial" pitchFamily="34" charset="0"/>
              </a:rPr>
              <a:t>Environmental </a:t>
            </a:r>
            <a:r>
              <a:rPr lang="en-GB" b="1" dirty="0">
                <a:cs typeface="Arial" pitchFamily="34" charset="0"/>
              </a:rPr>
              <a:t>and operational CO</a:t>
            </a:r>
            <a:r>
              <a:rPr lang="en-GB" b="1" baseline="-25000" dirty="0">
                <a:cs typeface="Arial" pitchFamily="34" charset="0"/>
              </a:rPr>
              <a:t>2 </a:t>
            </a:r>
            <a:r>
              <a:rPr lang="en-GB" b="1" dirty="0" smtClean="0">
                <a:cs typeface="Arial" pitchFamily="34" charset="0"/>
              </a:rPr>
              <a:t>usage </a:t>
            </a:r>
            <a:r>
              <a:rPr lang="en-GB" dirty="0" smtClean="0">
                <a:cs typeface="Arial" pitchFamily="34" charset="0"/>
              </a:rPr>
              <a:t>(kgCO</a:t>
            </a:r>
            <a:r>
              <a:rPr lang="en-GB" baseline="-25000" dirty="0" smtClean="0">
                <a:cs typeface="Arial" pitchFamily="34" charset="0"/>
              </a:rPr>
              <a:t>2</a:t>
            </a:r>
            <a:r>
              <a:rPr lang="en-GB" dirty="0" smtClean="0">
                <a:cs typeface="Arial" pitchFamily="34" charset="0"/>
              </a:rPr>
              <a:t>) </a:t>
            </a:r>
            <a:r>
              <a:rPr lang="en-GB" b="1" dirty="0" smtClean="0">
                <a:cs typeface="Arial" pitchFamily="34" charset="0"/>
              </a:rPr>
              <a:t>per </a:t>
            </a:r>
            <a:r>
              <a:rPr lang="en-GB" b="1" dirty="0">
                <a:cs typeface="Arial" pitchFamily="34" charset="0"/>
              </a:rPr>
              <a:t>meal served</a:t>
            </a:r>
          </a:p>
        </p:txBody>
      </p:sp>
      <p:graphicFrame>
        <p:nvGraphicFramePr>
          <p:cNvPr id="5" name="Table 4"/>
          <p:cNvGraphicFramePr>
            <a:graphicFrameLocks noGrp="1"/>
          </p:cNvGraphicFramePr>
          <p:nvPr>
            <p:extLst>
              <p:ext uri="{D42A27DB-BD31-4B8C-83A1-F6EECF244321}">
                <p14:modId xmlns="" xmlns:p14="http://schemas.microsoft.com/office/powerpoint/2010/main" val="3527156314"/>
              </p:ext>
            </p:extLst>
          </p:nvPr>
        </p:nvGraphicFramePr>
        <p:xfrm>
          <a:off x="872845" y="2292940"/>
          <a:ext cx="7292367" cy="3706091"/>
        </p:xfrm>
        <a:graphic>
          <a:graphicData uri="http://schemas.openxmlformats.org/drawingml/2006/table">
            <a:tbl>
              <a:tblPr firstRow="1" bandRow="1">
                <a:tableStyleId>{5C22544A-7EE6-4342-B048-85BDC9FD1C3A}</a:tableStyleId>
              </a:tblPr>
              <a:tblGrid>
                <a:gridCol w="2297243"/>
                <a:gridCol w="1646387"/>
                <a:gridCol w="1710903"/>
                <a:gridCol w="1637834"/>
              </a:tblGrid>
              <a:tr h="746745">
                <a:tc>
                  <a:txBody>
                    <a:bodyPr/>
                    <a:lstStyle/>
                    <a:p>
                      <a:r>
                        <a:rPr lang="en-GB" sz="1800" baseline="0" dirty="0" smtClean="0">
                          <a:solidFill>
                            <a:schemeClr val="tx1"/>
                          </a:solidFill>
                          <a:latin typeface="Arial" pitchFamily="34" charset="0"/>
                          <a:cs typeface="Arial" pitchFamily="34" charset="0"/>
                        </a:rPr>
                        <a:t>Facility</a:t>
                      </a:r>
                      <a:endParaRPr lang="en-GB" sz="1800" baseline="0" dirty="0">
                        <a:solidFill>
                          <a:schemeClr val="tx1"/>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baseline="0" dirty="0" smtClean="0">
                          <a:solidFill>
                            <a:schemeClr val="tx1"/>
                          </a:solidFill>
                          <a:latin typeface="Arial" pitchFamily="34" charset="0"/>
                          <a:cs typeface="Arial" pitchFamily="34" charset="0"/>
                        </a:rPr>
                        <a:t>Environment</a:t>
                      </a:r>
                      <a:endParaRPr lang="en-GB" sz="1800" baseline="0" dirty="0">
                        <a:solidFill>
                          <a:schemeClr val="tx1"/>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baseline="0" dirty="0" smtClean="0">
                          <a:solidFill>
                            <a:schemeClr val="tx1"/>
                          </a:solidFill>
                          <a:latin typeface="Arial" pitchFamily="34" charset="0"/>
                          <a:cs typeface="Arial" pitchFamily="34" charset="0"/>
                        </a:rPr>
                        <a:t>Operational</a:t>
                      </a:r>
                      <a:endParaRPr lang="en-GB" sz="1800" baseline="0" dirty="0">
                        <a:solidFill>
                          <a:schemeClr val="tx1"/>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baseline="0" dirty="0" smtClean="0">
                          <a:solidFill>
                            <a:schemeClr val="tx1"/>
                          </a:solidFill>
                          <a:latin typeface="Arial" pitchFamily="34" charset="0"/>
                          <a:cs typeface="Arial" pitchFamily="34" charset="0"/>
                        </a:rPr>
                        <a:t>Combined</a:t>
                      </a:r>
                      <a:endParaRPr lang="en-GB" sz="1800" baseline="0" dirty="0">
                        <a:solidFill>
                          <a:schemeClr val="tx1"/>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29726">
                <a:tc>
                  <a:txBody>
                    <a:bodyPr/>
                    <a:lstStyle/>
                    <a:p>
                      <a:r>
                        <a:rPr lang="en-GB" sz="1800" baseline="0" dirty="0" smtClean="0">
                          <a:solidFill>
                            <a:schemeClr val="tx1"/>
                          </a:solidFill>
                          <a:latin typeface="Arial" pitchFamily="34" charset="0"/>
                          <a:cs typeface="Arial" pitchFamily="34" charset="0"/>
                        </a:rPr>
                        <a:t>Primary School</a:t>
                      </a:r>
                      <a:endParaRPr lang="en-GB" sz="1800" baseline="0" dirty="0">
                        <a:solidFill>
                          <a:schemeClr val="tx1"/>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baseline="0" dirty="0" smtClean="0">
                          <a:solidFill>
                            <a:schemeClr val="tx1"/>
                          </a:solidFill>
                          <a:latin typeface="Arial" pitchFamily="34" charset="0"/>
                          <a:cs typeface="Arial" pitchFamily="34" charset="0"/>
                        </a:rPr>
                        <a:t>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baseline="0" dirty="0" smtClean="0">
                          <a:solidFill>
                            <a:schemeClr val="tx1"/>
                          </a:solidFill>
                          <a:latin typeface="Arial" pitchFamily="34" charset="0"/>
                          <a:cs typeface="Arial" pitchFamily="34" charset="0"/>
                        </a:rPr>
                        <a:t>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baseline="0" dirty="0" smtClean="0">
                          <a:solidFill>
                            <a:schemeClr val="tx1"/>
                          </a:solidFill>
                          <a:latin typeface="Arial" pitchFamily="34" charset="0"/>
                          <a:cs typeface="Arial" pitchFamily="34" charset="0"/>
                        </a:rPr>
                        <a:t>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46743">
                <a:tc>
                  <a:txBody>
                    <a:bodyPr/>
                    <a:lstStyle/>
                    <a:p>
                      <a:r>
                        <a:rPr lang="en-GB" sz="1800" baseline="0" dirty="0" smtClean="0">
                          <a:solidFill>
                            <a:schemeClr val="tx1"/>
                          </a:solidFill>
                          <a:latin typeface="Arial" pitchFamily="34" charset="0"/>
                          <a:cs typeface="Arial" pitchFamily="34" charset="0"/>
                        </a:rPr>
                        <a:t>Fast food outlet</a:t>
                      </a:r>
                      <a:endParaRPr lang="en-GB" sz="1800" baseline="0" dirty="0">
                        <a:solidFill>
                          <a:schemeClr val="tx1"/>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baseline="0" dirty="0" smtClean="0">
                          <a:solidFill>
                            <a:schemeClr val="tx1"/>
                          </a:solidFill>
                          <a:latin typeface="Arial" pitchFamily="34" charset="0"/>
                          <a:cs typeface="Arial" pitchFamily="34" charset="0"/>
                        </a:rPr>
                        <a:t>0.19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baseline="0" dirty="0" smtClean="0">
                          <a:solidFill>
                            <a:schemeClr val="tx1"/>
                          </a:solidFill>
                          <a:latin typeface="Arial" pitchFamily="34" charset="0"/>
                          <a:cs typeface="Arial" pitchFamily="34" charset="0"/>
                        </a:rPr>
                        <a:t>0.29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baseline="0" dirty="0" smtClean="0">
                          <a:solidFill>
                            <a:schemeClr val="tx1"/>
                          </a:solidFill>
                          <a:latin typeface="Arial" pitchFamily="34" charset="0"/>
                          <a:cs typeface="Arial" pitchFamily="34" charset="0"/>
                        </a:rPr>
                        <a:t>0.48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82877">
                <a:tc>
                  <a:txBody>
                    <a:bodyPr/>
                    <a:lstStyle/>
                    <a:p>
                      <a:r>
                        <a:rPr lang="en-GB" sz="1800" baseline="0" dirty="0" smtClean="0">
                          <a:solidFill>
                            <a:schemeClr val="tx1"/>
                          </a:solidFill>
                          <a:latin typeface="Arial" pitchFamily="34" charset="0"/>
                          <a:cs typeface="Arial" pitchFamily="34" charset="0"/>
                        </a:rPr>
                        <a:t>Ministry of Defence:</a:t>
                      </a:r>
                    </a:p>
                    <a:p>
                      <a:pPr>
                        <a:buFontTx/>
                        <a:buChar char="-"/>
                      </a:pPr>
                      <a:r>
                        <a:rPr lang="en-GB" sz="1800" baseline="0" dirty="0" smtClean="0">
                          <a:solidFill>
                            <a:schemeClr val="tx1"/>
                          </a:solidFill>
                          <a:latin typeface="Arial" pitchFamily="34" charset="0"/>
                          <a:cs typeface="Arial" pitchFamily="34" charset="0"/>
                        </a:rPr>
                        <a:t> junior ranks’ mess</a:t>
                      </a:r>
                    </a:p>
                    <a:p>
                      <a:pPr>
                        <a:buFontTx/>
                        <a:buChar char="-"/>
                      </a:pPr>
                      <a:endParaRPr lang="en-GB" sz="1800" baseline="0" dirty="0" smtClean="0">
                        <a:solidFill>
                          <a:schemeClr val="tx1"/>
                        </a:solidFill>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Char char="-"/>
                        <a:tabLst/>
                        <a:defRPr/>
                      </a:pPr>
                      <a:r>
                        <a:rPr lang="en-GB" sz="1800" baseline="0" dirty="0" smtClean="0">
                          <a:solidFill>
                            <a:schemeClr val="tx1"/>
                          </a:solidFill>
                          <a:latin typeface="Arial" pitchFamily="34" charset="0"/>
                          <a:cs typeface="Arial" pitchFamily="34" charset="0"/>
                        </a:rPr>
                        <a:t> officers’ mess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1800" baseline="0" dirty="0" smtClean="0">
                        <a:solidFill>
                          <a:schemeClr val="tx1"/>
                        </a:solidFill>
                        <a:latin typeface="Arial" pitchFamily="34" charset="0"/>
                        <a:cs typeface="Arial" pitchFamily="34" charset="0"/>
                      </a:endParaRPr>
                    </a:p>
                    <a:p>
                      <a:pPr algn="ctr"/>
                      <a:r>
                        <a:rPr lang="en-GB" sz="1800" baseline="0" dirty="0" smtClean="0">
                          <a:solidFill>
                            <a:schemeClr val="tx1"/>
                          </a:solidFill>
                          <a:latin typeface="Arial" pitchFamily="34" charset="0"/>
                          <a:cs typeface="Arial" pitchFamily="34" charset="0"/>
                        </a:rPr>
                        <a:t>0.43</a:t>
                      </a:r>
                    </a:p>
                    <a:p>
                      <a:pPr algn="ctr"/>
                      <a:endParaRPr lang="en-GB" sz="1800" baseline="0" dirty="0" smtClean="0">
                        <a:solidFill>
                          <a:schemeClr val="tx1"/>
                        </a:solidFill>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GB" sz="1800" baseline="0" dirty="0" smtClean="0">
                          <a:solidFill>
                            <a:schemeClr val="tx1"/>
                          </a:solidFill>
                          <a:latin typeface="Arial" pitchFamily="34" charset="0"/>
                          <a:cs typeface="Arial" pitchFamily="34" charset="0"/>
                        </a:rPr>
                        <a:t>0.76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1800" baseline="0" dirty="0" smtClean="0">
                        <a:solidFill>
                          <a:schemeClr val="tx1"/>
                        </a:solidFill>
                        <a:latin typeface="Arial" pitchFamily="34" charset="0"/>
                        <a:cs typeface="Arial" pitchFamily="34" charset="0"/>
                      </a:endParaRPr>
                    </a:p>
                    <a:p>
                      <a:pPr algn="ctr"/>
                      <a:r>
                        <a:rPr lang="en-GB" sz="1800" baseline="0" dirty="0" smtClean="0">
                          <a:solidFill>
                            <a:schemeClr val="tx1"/>
                          </a:solidFill>
                          <a:latin typeface="Arial" pitchFamily="34" charset="0"/>
                          <a:cs typeface="Arial" pitchFamily="34" charset="0"/>
                        </a:rPr>
                        <a:t>0.64</a:t>
                      </a:r>
                    </a:p>
                    <a:p>
                      <a:pPr algn="ctr"/>
                      <a:endParaRPr lang="en-GB" sz="1800" baseline="0" dirty="0" smtClean="0">
                        <a:solidFill>
                          <a:schemeClr val="tx1"/>
                        </a:solidFill>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GB" sz="1800" baseline="0" dirty="0" smtClean="0">
                          <a:solidFill>
                            <a:schemeClr val="tx1"/>
                          </a:solidFill>
                          <a:latin typeface="Arial" pitchFamily="34" charset="0"/>
                          <a:cs typeface="Arial" pitchFamily="34" charset="0"/>
                        </a:rPr>
                        <a:t>1.13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1800" baseline="0" dirty="0" smtClean="0">
                        <a:solidFill>
                          <a:schemeClr val="tx1"/>
                        </a:solidFill>
                        <a:latin typeface="Arial" pitchFamily="34" charset="0"/>
                        <a:cs typeface="Arial" pitchFamily="34" charset="0"/>
                      </a:endParaRPr>
                    </a:p>
                    <a:p>
                      <a:pPr algn="ctr"/>
                      <a:r>
                        <a:rPr lang="en-GB" sz="1800" baseline="0" dirty="0" smtClean="0">
                          <a:solidFill>
                            <a:schemeClr val="tx1"/>
                          </a:solidFill>
                          <a:latin typeface="Arial" pitchFamily="34" charset="0"/>
                          <a:cs typeface="Arial" pitchFamily="34" charset="0"/>
                        </a:rPr>
                        <a:t>1.07</a:t>
                      </a:r>
                    </a:p>
                    <a:p>
                      <a:pPr algn="ctr"/>
                      <a:endParaRPr lang="en-GB" sz="1800" baseline="0" dirty="0" smtClean="0">
                        <a:solidFill>
                          <a:schemeClr val="tx1"/>
                        </a:solidFill>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GB" sz="1800" baseline="0" dirty="0" smtClean="0">
                          <a:solidFill>
                            <a:schemeClr val="tx1"/>
                          </a:solidFill>
                          <a:latin typeface="Arial" pitchFamily="34" charset="0"/>
                          <a:cs typeface="Arial" pitchFamily="34" charset="0"/>
                        </a:rPr>
                        <a:t>1.89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083" name="TextBox 6"/>
          <p:cNvSpPr txBox="1">
            <a:spLocks noChangeArrowheads="1"/>
          </p:cNvSpPr>
          <p:nvPr/>
        </p:nvSpPr>
        <p:spPr bwMode="auto">
          <a:xfrm>
            <a:off x="2707553" y="6524768"/>
            <a:ext cx="6408737" cy="307777"/>
          </a:xfrm>
          <a:prstGeom prst="rect">
            <a:avLst/>
          </a:prstGeom>
          <a:noFill/>
          <a:ln w="9525">
            <a:noFill/>
            <a:miter lim="800000"/>
            <a:headEnd/>
            <a:tailEnd/>
          </a:ln>
        </p:spPr>
        <p:txBody>
          <a:bodyPr>
            <a:spAutoFit/>
          </a:bodyPr>
          <a:lstStyle/>
          <a:p>
            <a:pPr algn="r"/>
            <a:r>
              <a:rPr lang="en-GB" sz="1400" b="1" i="1" dirty="0">
                <a:solidFill>
                  <a:schemeClr val="bg2"/>
                </a:solidFill>
              </a:rPr>
              <a:t>Chartered Institution of Building Services Engineers, 2009</a:t>
            </a:r>
          </a:p>
        </p:txBody>
      </p:sp>
      <p:sp>
        <p:nvSpPr>
          <p:cNvPr id="6"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7"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0" y="0"/>
          <a:ext cx="9144000" cy="6900516"/>
        </p:xfrm>
        <a:graphic>
          <a:graphicData uri="http://schemas.openxmlformats.org/drawingml/2006/table">
            <a:tbl>
              <a:tblPr firstRow="1" bandRow="1">
                <a:tableStyleId>{5C22544A-7EE6-4342-B048-85BDC9FD1C3A}</a:tableStyleId>
              </a:tblPr>
              <a:tblGrid>
                <a:gridCol w="2043953"/>
                <a:gridCol w="1613647"/>
                <a:gridCol w="1828800"/>
                <a:gridCol w="1828800"/>
                <a:gridCol w="1828800"/>
              </a:tblGrid>
              <a:tr h="600284">
                <a:tc>
                  <a:txBody>
                    <a:bodyPr/>
                    <a:lstStyle/>
                    <a:p>
                      <a:pPr marL="0" algn="ctr" defTabSz="914400" rtl="0" eaLnBrk="1" latinLnBrk="0" hangingPunct="1"/>
                      <a:r>
                        <a:rPr lang="en-GB" sz="2000" b="1" kern="1200" dirty="0" smtClean="0">
                          <a:solidFill>
                            <a:schemeClr val="tx1"/>
                          </a:solidFill>
                          <a:latin typeface="+mn-lt"/>
                          <a:ea typeface="+mn-ea"/>
                          <a:cs typeface="+mn-cs"/>
                        </a:rPr>
                        <a:t>Example contributions of </a:t>
                      </a:r>
                      <a:r>
                        <a:rPr lang="en-GB" sz="2000" b="1" kern="1200" dirty="0" smtClean="0">
                          <a:solidFill>
                            <a:srgbClr val="FF0000"/>
                          </a:solidFill>
                          <a:latin typeface="+mn-lt"/>
                          <a:ea typeface="+mn-ea"/>
                          <a:cs typeface="+mn-cs"/>
                        </a:rPr>
                        <a:t>FSAs</a:t>
                      </a:r>
                      <a:r>
                        <a:rPr lang="en-GB" sz="2000" b="1" kern="1200" dirty="0" smtClean="0">
                          <a:solidFill>
                            <a:schemeClr val="tx1"/>
                          </a:solidFill>
                          <a:latin typeface="+mn-lt"/>
                          <a:ea typeface="+mn-ea"/>
                          <a:cs typeface="+mn-cs"/>
                        </a:rPr>
                        <a:t> to </a:t>
                      </a:r>
                      <a:r>
                        <a:rPr lang="en-GB" sz="2000" b="1" kern="1200" dirty="0" smtClean="0">
                          <a:solidFill>
                            <a:srgbClr val="0070C0"/>
                          </a:solidFill>
                          <a:latin typeface="+mn-lt"/>
                          <a:ea typeface="+mn-ea"/>
                          <a:cs typeface="+mn-cs"/>
                        </a:rPr>
                        <a:t>PBs</a:t>
                      </a:r>
                    </a:p>
                  </a:txBody>
                  <a:tcPr/>
                </a:tc>
                <a:tc>
                  <a:txBody>
                    <a:bodyPr/>
                    <a:lstStyle/>
                    <a:p>
                      <a:pPr algn="ctr"/>
                      <a:r>
                        <a:rPr lang="en-GB" sz="2000" dirty="0" smtClean="0">
                          <a:solidFill>
                            <a:srgbClr val="FF0000"/>
                          </a:solidFill>
                        </a:rPr>
                        <a:t>Producing food</a:t>
                      </a:r>
                      <a:endParaRPr lang="en-GB" sz="2000" dirty="0">
                        <a:solidFill>
                          <a:srgbClr val="FF0000"/>
                        </a:solidFill>
                      </a:endParaRPr>
                    </a:p>
                  </a:txBody>
                  <a:tcPr/>
                </a:tc>
                <a:tc>
                  <a:txBody>
                    <a:bodyPr/>
                    <a:lstStyle/>
                    <a:p>
                      <a:pPr algn="ctr"/>
                      <a:r>
                        <a:rPr lang="en-GB" sz="2000" dirty="0" smtClean="0">
                          <a:solidFill>
                            <a:srgbClr val="FF0000"/>
                          </a:solidFill>
                        </a:rPr>
                        <a:t>Processing  &amp; Packaging food</a:t>
                      </a:r>
                      <a:endParaRPr lang="en-GB" sz="2000" dirty="0">
                        <a:solidFill>
                          <a:srgbClr val="FF000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dirty="0" smtClean="0">
                          <a:solidFill>
                            <a:srgbClr val="FF0000"/>
                          </a:solidFill>
                        </a:rPr>
                        <a:t>Distributing &amp; Retailing food</a:t>
                      </a:r>
                    </a:p>
                  </a:txBody>
                  <a:tcPr/>
                </a:tc>
                <a:tc>
                  <a:txBody>
                    <a:bodyPr/>
                    <a:lstStyle/>
                    <a:p>
                      <a:pPr algn="ctr"/>
                      <a:r>
                        <a:rPr lang="en-GB" sz="2000" dirty="0" smtClean="0">
                          <a:solidFill>
                            <a:srgbClr val="FF0000"/>
                          </a:solidFill>
                        </a:rPr>
                        <a:t>Consuming food</a:t>
                      </a:r>
                      <a:endParaRPr lang="en-GB" sz="2000" dirty="0">
                        <a:solidFill>
                          <a:srgbClr val="FF0000"/>
                        </a:solidFill>
                      </a:endParaRPr>
                    </a:p>
                  </a:txBody>
                  <a:tcPr/>
                </a:tc>
              </a:tr>
              <a:tr h="8239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b="1" kern="1200" dirty="0" smtClean="0">
                          <a:solidFill>
                            <a:srgbClr val="0070C0"/>
                          </a:solidFill>
                          <a:latin typeface="+mn-lt"/>
                          <a:ea typeface="+mn-ea"/>
                          <a:cs typeface="+mn-cs"/>
                        </a:rPr>
                        <a:t>Climate change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8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sz="18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sz="1800" dirty="0"/>
                    </a:p>
                  </a:txBody>
                  <a:tcPr/>
                </a:tc>
                <a:tc>
                  <a:txBody>
                    <a:bodyPr/>
                    <a:lstStyle/>
                    <a:p>
                      <a:endParaRPr lang="en-GB" sz="1800" dirty="0"/>
                    </a:p>
                  </a:txBody>
                  <a:tcPr/>
                </a:tc>
                <a:tc>
                  <a:txBody>
                    <a:bodyPr/>
                    <a:lstStyle/>
                    <a:p>
                      <a:endParaRPr lang="en-GB" sz="1800" dirty="0"/>
                    </a:p>
                  </a:txBody>
                  <a:tcPr/>
                </a:tc>
                <a:tc>
                  <a:txBody>
                    <a:bodyPr/>
                    <a:lstStyle/>
                    <a:p>
                      <a:endParaRPr lang="en-GB" sz="1800" dirty="0"/>
                    </a:p>
                  </a:txBody>
                  <a:tcPr/>
                </a:tc>
              </a:tr>
              <a:tr h="594360">
                <a:tc>
                  <a:txBody>
                    <a:bodyPr/>
                    <a:lstStyle/>
                    <a:p>
                      <a:r>
                        <a:rPr lang="en-GB" sz="2000" b="1" kern="1200" dirty="0" smtClean="0">
                          <a:solidFill>
                            <a:srgbClr val="0070C0"/>
                          </a:solidFill>
                          <a:latin typeface="+mn-lt"/>
                          <a:ea typeface="+mn-ea"/>
                          <a:cs typeface="+mn-cs"/>
                        </a:rPr>
                        <a:t>N cycle</a:t>
                      </a:r>
                    </a:p>
                  </a:txBody>
                  <a:tcPr/>
                </a:tc>
                <a:tc>
                  <a:txBody>
                    <a:bodyPr/>
                    <a:lstStyle/>
                    <a:p>
                      <a:endParaRPr lang="en-GB" sz="1800" dirty="0" smtClean="0"/>
                    </a:p>
                    <a:p>
                      <a:endParaRPr lang="en-GB" sz="1800" dirty="0"/>
                    </a:p>
                  </a:txBody>
                  <a:tcPr/>
                </a:tc>
                <a:tc>
                  <a:txBody>
                    <a:bodyPr/>
                    <a:lstStyle/>
                    <a:p>
                      <a:endParaRPr lang="en-GB" sz="1800" dirty="0"/>
                    </a:p>
                  </a:txBody>
                  <a:tcPr/>
                </a:tc>
                <a:tc>
                  <a:txBody>
                    <a:bodyPr/>
                    <a:lstStyle/>
                    <a:p>
                      <a:endParaRPr lang="en-GB" sz="1800" dirty="0"/>
                    </a:p>
                  </a:txBody>
                  <a:tcPr/>
                </a:tc>
                <a:tc>
                  <a:txBody>
                    <a:bodyPr/>
                    <a:lstStyle/>
                    <a:p>
                      <a:endParaRPr lang="en-GB" sz="1800" dirty="0"/>
                    </a:p>
                  </a:txBody>
                  <a:tcPr/>
                </a:tc>
              </a:tr>
              <a:tr h="411480">
                <a:tc>
                  <a:txBody>
                    <a:bodyPr/>
                    <a:lstStyle/>
                    <a:p>
                      <a:r>
                        <a:rPr lang="en-GB" sz="2000" b="1" kern="1200" dirty="0" smtClean="0">
                          <a:solidFill>
                            <a:srgbClr val="0070C0"/>
                          </a:solidFill>
                          <a:latin typeface="+mn-lt"/>
                          <a:ea typeface="+mn-ea"/>
                          <a:cs typeface="+mn-cs"/>
                        </a:rPr>
                        <a:t>P cycle</a:t>
                      </a:r>
                    </a:p>
                  </a:txBody>
                  <a:tcPr/>
                </a:tc>
                <a:tc>
                  <a:txBody>
                    <a:bodyPr/>
                    <a:lstStyle/>
                    <a:p>
                      <a:endParaRPr lang="en-GB" sz="1800" dirty="0"/>
                    </a:p>
                  </a:txBody>
                  <a:tcPr/>
                </a:tc>
                <a:tc>
                  <a:txBody>
                    <a:bodyPr/>
                    <a:lstStyle/>
                    <a:p>
                      <a:endParaRPr lang="en-GB" sz="1800" dirty="0"/>
                    </a:p>
                  </a:txBody>
                  <a:tcPr/>
                </a:tc>
                <a:tc>
                  <a:txBody>
                    <a:bodyPr/>
                    <a:lstStyle/>
                    <a:p>
                      <a:endParaRPr lang="en-GB" sz="1800" dirty="0"/>
                    </a:p>
                  </a:txBody>
                  <a:tcPr/>
                </a:tc>
                <a:tc>
                  <a:txBody>
                    <a:bodyPr/>
                    <a:lstStyle/>
                    <a:p>
                      <a:endParaRPr lang="en-GB" sz="1800" dirty="0"/>
                    </a:p>
                  </a:txBody>
                  <a:tcPr/>
                </a:tc>
              </a:tr>
              <a:tr h="609600">
                <a:tc>
                  <a:txBody>
                    <a:bodyPr/>
                    <a:lstStyle/>
                    <a:p>
                      <a:r>
                        <a:rPr lang="en-GB" sz="2000" b="1" kern="1200" dirty="0" smtClean="0">
                          <a:solidFill>
                            <a:srgbClr val="0070C0"/>
                          </a:solidFill>
                          <a:latin typeface="+mn-lt"/>
                          <a:ea typeface="+mn-ea"/>
                          <a:cs typeface="+mn-cs"/>
                        </a:rPr>
                        <a:t>Fresh water use</a:t>
                      </a:r>
                    </a:p>
                  </a:txBody>
                  <a:tcPr/>
                </a:tc>
                <a:tc>
                  <a:txBody>
                    <a:bodyPr/>
                    <a:lstStyle/>
                    <a:p>
                      <a:endParaRPr lang="en-GB" sz="1800" dirty="0"/>
                    </a:p>
                  </a:txBody>
                  <a:tcPr/>
                </a:tc>
                <a:tc>
                  <a:txBody>
                    <a:bodyPr/>
                    <a:lstStyle/>
                    <a:p>
                      <a:endParaRPr lang="en-GB" sz="1800" dirty="0"/>
                    </a:p>
                  </a:txBody>
                  <a:tcPr/>
                </a:tc>
                <a:tc>
                  <a:txBody>
                    <a:bodyPr/>
                    <a:lstStyle/>
                    <a:p>
                      <a:endParaRPr lang="en-GB" sz="1800" dirty="0"/>
                    </a:p>
                  </a:txBody>
                  <a:tcPr/>
                </a:tc>
                <a:tc>
                  <a:txBody>
                    <a:bodyPr/>
                    <a:lstStyle/>
                    <a:p>
                      <a:endParaRPr lang="en-GB" sz="1800" dirty="0"/>
                    </a:p>
                  </a:txBody>
                  <a:tcPr/>
                </a:tc>
              </a:tr>
              <a:tr h="975360">
                <a:tc>
                  <a:txBody>
                    <a:bodyPr/>
                    <a:lstStyle/>
                    <a:p>
                      <a:r>
                        <a:rPr lang="en-GB" sz="2000" b="1" kern="1200" dirty="0" smtClean="0">
                          <a:solidFill>
                            <a:srgbClr val="0070C0"/>
                          </a:solidFill>
                          <a:latin typeface="+mn-lt"/>
                          <a:ea typeface="+mn-ea"/>
                          <a:cs typeface="+mn-cs"/>
                        </a:rPr>
                        <a:t>Land use change</a:t>
                      </a:r>
                    </a:p>
                  </a:txBody>
                  <a:tcPr/>
                </a:tc>
                <a:tc>
                  <a:txBody>
                    <a:bodyPr/>
                    <a:lstStyle/>
                    <a:p>
                      <a:endParaRPr lang="en-GB" sz="1800" dirty="0" smtClean="0"/>
                    </a:p>
                  </a:txBody>
                  <a:tcPr/>
                </a:tc>
                <a:tc>
                  <a:txBody>
                    <a:bodyPr/>
                    <a:lstStyle/>
                    <a:p>
                      <a:endParaRPr lang="en-GB" sz="18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800" dirty="0"/>
                    </a:p>
                  </a:txBody>
                  <a:tcPr/>
                </a:tc>
                <a:tc>
                  <a:txBody>
                    <a:bodyPr/>
                    <a:lstStyle/>
                    <a:p>
                      <a:endParaRPr lang="en-GB" sz="1800" dirty="0"/>
                    </a:p>
                  </a:txBody>
                  <a:tcPr/>
                </a:tc>
              </a:tr>
              <a:tr h="850236">
                <a:tc>
                  <a:txBody>
                    <a:bodyPr/>
                    <a:lstStyle/>
                    <a:p>
                      <a:r>
                        <a:rPr lang="en-GB" sz="2000" b="1" kern="1200" dirty="0" smtClean="0">
                          <a:solidFill>
                            <a:srgbClr val="0070C0"/>
                          </a:solidFill>
                          <a:latin typeface="+mn-lt"/>
                          <a:ea typeface="+mn-ea"/>
                          <a:cs typeface="+mn-cs"/>
                        </a:rPr>
                        <a:t>Biodiversity loss</a:t>
                      </a:r>
                    </a:p>
                  </a:txBody>
                  <a:tcPr/>
                </a:tc>
                <a:tc>
                  <a:txBody>
                    <a:bodyPr/>
                    <a:lstStyle/>
                    <a:p>
                      <a:endParaRPr lang="en-GB" sz="1800" dirty="0"/>
                    </a:p>
                  </a:txBody>
                  <a:tcPr/>
                </a:tc>
                <a:tc>
                  <a:txBody>
                    <a:bodyPr/>
                    <a:lstStyle/>
                    <a:p>
                      <a:endParaRPr lang="en-GB" sz="1800" dirty="0"/>
                    </a:p>
                  </a:txBody>
                  <a:tcPr/>
                </a:tc>
                <a:tc>
                  <a:txBody>
                    <a:bodyPr/>
                    <a:lstStyle/>
                    <a:p>
                      <a:endParaRPr lang="en-GB" sz="1800" dirty="0"/>
                    </a:p>
                  </a:txBody>
                  <a:tcPr/>
                </a:tc>
                <a:tc>
                  <a:txBody>
                    <a:bodyPr/>
                    <a:lstStyle/>
                    <a:p>
                      <a:endParaRPr lang="en-GB" sz="1800" dirty="0"/>
                    </a:p>
                  </a:txBody>
                  <a:tcPr/>
                </a:tc>
              </a:tr>
              <a:tr h="521804">
                <a:tc>
                  <a:txBody>
                    <a:bodyPr/>
                    <a:lstStyle/>
                    <a:p>
                      <a:r>
                        <a:rPr lang="en-GB" sz="2000" b="1" kern="1200" dirty="0" smtClean="0">
                          <a:solidFill>
                            <a:srgbClr val="0070C0"/>
                          </a:solidFill>
                          <a:latin typeface="+mn-lt"/>
                          <a:ea typeface="+mn-ea"/>
                          <a:cs typeface="+mn-cs"/>
                        </a:rPr>
                        <a:t>Atmos.</a:t>
                      </a:r>
                    </a:p>
                    <a:p>
                      <a:r>
                        <a:rPr lang="en-GB" sz="2000" b="1" kern="1200" dirty="0" smtClean="0">
                          <a:solidFill>
                            <a:srgbClr val="0070C0"/>
                          </a:solidFill>
                          <a:latin typeface="+mn-lt"/>
                          <a:ea typeface="+mn-ea"/>
                          <a:cs typeface="+mn-cs"/>
                        </a:rPr>
                        <a:t>aerosols</a:t>
                      </a:r>
                    </a:p>
                  </a:txBody>
                  <a:tcPr/>
                </a:tc>
                <a:tc>
                  <a:txBody>
                    <a:bodyPr/>
                    <a:lstStyle/>
                    <a:p>
                      <a:endParaRPr lang="en-GB" sz="1800" dirty="0"/>
                    </a:p>
                  </a:txBody>
                  <a:tcPr/>
                </a:tc>
                <a:tc>
                  <a:txBody>
                    <a:bodyPr/>
                    <a:lstStyle/>
                    <a:p>
                      <a:endParaRPr lang="en-GB" sz="1800" dirty="0"/>
                    </a:p>
                  </a:txBody>
                  <a:tcPr/>
                </a:tc>
                <a:tc>
                  <a:txBody>
                    <a:bodyPr/>
                    <a:lstStyle/>
                    <a:p>
                      <a:endParaRPr lang="en-GB" sz="1800" dirty="0"/>
                    </a:p>
                  </a:txBody>
                  <a:tcPr/>
                </a:tc>
                <a:tc>
                  <a:txBody>
                    <a:bodyPr/>
                    <a:lstStyle/>
                    <a:p>
                      <a:endParaRPr lang="en-GB" sz="1800" dirty="0"/>
                    </a:p>
                  </a:txBody>
                  <a:tcPr/>
                </a:tc>
              </a:tr>
              <a:tr h="521804">
                <a:tc>
                  <a:txBody>
                    <a:bodyPr/>
                    <a:lstStyle/>
                    <a:p>
                      <a:r>
                        <a:rPr lang="en-GB" sz="2000" b="1" kern="1200" dirty="0" smtClean="0">
                          <a:solidFill>
                            <a:srgbClr val="0070C0"/>
                          </a:solidFill>
                          <a:latin typeface="+mn-lt"/>
                          <a:ea typeface="+mn-ea"/>
                          <a:cs typeface="+mn-cs"/>
                        </a:rPr>
                        <a:t>Chemical pollution</a:t>
                      </a:r>
                    </a:p>
                  </a:txBody>
                  <a:tcPr/>
                </a:tc>
                <a:tc>
                  <a:txBody>
                    <a:bodyPr/>
                    <a:lstStyle/>
                    <a:p>
                      <a:endParaRPr lang="en-GB" sz="1800" dirty="0"/>
                    </a:p>
                  </a:txBody>
                  <a:tcPr/>
                </a:tc>
                <a:tc>
                  <a:txBody>
                    <a:bodyPr/>
                    <a:lstStyle/>
                    <a:p>
                      <a:endParaRPr lang="en-GB" sz="1800" dirty="0"/>
                    </a:p>
                  </a:txBody>
                  <a:tcPr/>
                </a:tc>
                <a:tc>
                  <a:txBody>
                    <a:bodyPr/>
                    <a:lstStyle/>
                    <a:p>
                      <a:endParaRPr lang="en-GB" sz="1800" dirty="0"/>
                    </a:p>
                  </a:txBody>
                  <a:tcPr/>
                </a:tc>
                <a:tc>
                  <a:txBody>
                    <a:bodyPr/>
                    <a:lstStyle/>
                    <a:p>
                      <a:endParaRPr lang="en-GB" sz="1800" dirty="0"/>
                    </a:p>
                  </a:txBody>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457200" y="115888"/>
            <a:ext cx="8229600" cy="1143000"/>
          </a:xfrm>
        </p:spPr>
        <p:txBody>
          <a:bodyPr/>
          <a:lstStyle/>
          <a:p>
            <a:r>
              <a:rPr lang="en-GB" sz="3200" b="1" dirty="0" smtClean="0">
                <a:solidFill>
                  <a:srgbClr val="000000"/>
                </a:solidFill>
              </a:rPr>
              <a:t>Food security…</a:t>
            </a:r>
          </a:p>
        </p:txBody>
      </p:sp>
      <p:pic>
        <p:nvPicPr>
          <p:cNvPr id="1028" name="Picture 3" descr="Children eating rice from bowl"/>
          <p:cNvPicPr>
            <a:picLocks noGrp="1" noChangeAspect="1" noChangeArrowheads="1"/>
          </p:cNvPicPr>
          <p:nvPr>
            <p:ph sz="quarter" idx="4294967295"/>
          </p:nvPr>
        </p:nvPicPr>
        <p:blipFill>
          <a:blip r:embed="rId4" cstate="print"/>
          <a:srcRect/>
          <a:stretch>
            <a:fillRect/>
          </a:stretch>
        </p:blipFill>
        <p:spPr>
          <a:xfrm>
            <a:off x="1204913" y="3787775"/>
            <a:ext cx="2805112" cy="1816100"/>
          </a:xfrm>
        </p:spPr>
      </p:pic>
      <p:sp>
        <p:nvSpPr>
          <p:cNvPr id="1029" name="Line 4"/>
          <p:cNvSpPr>
            <a:spLocks noChangeShapeType="1"/>
          </p:cNvSpPr>
          <p:nvPr/>
        </p:nvSpPr>
        <p:spPr bwMode="auto">
          <a:xfrm>
            <a:off x="1588" y="1600200"/>
            <a:ext cx="9142412" cy="0"/>
          </a:xfrm>
          <a:prstGeom prst="line">
            <a:avLst/>
          </a:prstGeom>
          <a:noFill/>
          <a:ln w="25400">
            <a:solidFill>
              <a:srgbClr val="98BE71"/>
            </a:solidFill>
            <a:round/>
            <a:headEnd type="none" w="sm" len="sm"/>
            <a:tailEnd type="none" w="sm" len="sm"/>
          </a:ln>
        </p:spPr>
        <p:txBody>
          <a:bodyPr wrap="none" anchor="ctr"/>
          <a:lstStyle/>
          <a:p>
            <a:endParaRPr lang="en-GB"/>
          </a:p>
        </p:txBody>
      </p:sp>
      <p:sp>
        <p:nvSpPr>
          <p:cNvPr id="1030" name="Line 5"/>
          <p:cNvSpPr>
            <a:spLocks noChangeShapeType="1"/>
          </p:cNvSpPr>
          <p:nvPr/>
        </p:nvSpPr>
        <p:spPr bwMode="auto">
          <a:xfrm>
            <a:off x="1588" y="1371600"/>
            <a:ext cx="9142412" cy="0"/>
          </a:xfrm>
          <a:prstGeom prst="line">
            <a:avLst/>
          </a:prstGeom>
          <a:noFill/>
          <a:ln w="25400">
            <a:solidFill>
              <a:srgbClr val="00ACE8"/>
            </a:solidFill>
            <a:round/>
            <a:headEnd type="none" w="sm" len="sm"/>
            <a:tailEnd type="none" w="sm" len="sm"/>
          </a:ln>
        </p:spPr>
        <p:txBody>
          <a:bodyPr wrap="none" anchor="ctr"/>
          <a:lstStyle/>
          <a:p>
            <a:endParaRPr lang="en-GB"/>
          </a:p>
        </p:txBody>
      </p:sp>
      <p:sp>
        <p:nvSpPr>
          <p:cNvPr id="1031" name="Text Box 6"/>
          <p:cNvSpPr txBox="1">
            <a:spLocks noChangeArrowheads="1"/>
          </p:cNvSpPr>
          <p:nvPr/>
        </p:nvSpPr>
        <p:spPr bwMode="auto">
          <a:xfrm>
            <a:off x="684213" y="1773238"/>
            <a:ext cx="7559675" cy="1938337"/>
          </a:xfrm>
          <a:prstGeom prst="rect">
            <a:avLst/>
          </a:prstGeom>
          <a:noFill/>
          <a:ln w="9525">
            <a:noFill/>
            <a:miter lim="800000"/>
            <a:headEnd/>
            <a:tailEnd/>
          </a:ln>
        </p:spPr>
        <p:txBody>
          <a:bodyPr>
            <a:spAutoFit/>
          </a:bodyPr>
          <a:lstStyle/>
          <a:p>
            <a:r>
              <a:rPr lang="en-GB" sz="2400"/>
              <a:t>... exists when all people, at all times, have </a:t>
            </a:r>
            <a:r>
              <a:rPr lang="en-GB" sz="2400" b="1"/>
              <a:t>physical and economic access</a:t>
            </a:r>
            <a:r>
              <a:rPr lang="en-GB" sz="2400"/>
              <a:t> to sufficient, safe, and nutritious food to meet their dietary needs and food preferences for an active and healthy life.</a:t>
            </a:r>
            <a:endParaRPr lang="en-GB" sz="2400" i="1"/>
          </a:p>
          <a:p>
            <a:pPr algn="r"/>
            <a:r>
              <a:rPr lang="en-GB" sz="2400" i="1"/>
              <a:t>(UN-FAO World Food Summit 1996)</a:t>
            </a:r>
            <a:endParaRPr lang="en-GB" sz="2400"/>
          </a:p>
        </p:txBody>
      </p:sp>
      <p:sp>
        <p:nvSpPr>
          <p:cNvPr id="4104" name="Text Box 8"/>
          <p:cNvSpPr txBox="1">
            <a:spLocks noChangeArrowheads="1"/>
          </p:cNvSpPr>
          <p:nvPr/>
        </p:nvSpPr>
        <p:spPr bwMode="auto">
          <a:xfrm>
            <a:off x="76200" y="5874603"/>
            <a:ext cx="7559675" cy="830997"/>
          </a:xfrm>
          <a:prstGeom prst="rect">
            <a:avLst/>
          </a:prstGeom>
          <a:noFill/>
          <a:ln w="9525">
            <a:noFill/>
            <a:miter lim="800000"/>
            <a:headEnd/>
            <a:tailEnd/>
          </a:ln>
        </p:spPr>
        <p:txBody>
          <a:bodyPr>
            <a:spAutoFit/>
          </a:bodyPr>
          <a:lstStyle/>
          <a:p>
            <a:r>
              <a:rPr lang="en-GB" sz="2400" b="1" dirty="0">
                <a:solidFill>
                  <a:srgbClr val="FF0000"/>
                </a:solidFill>
              </a:rPr>
              <a:t>… is more than food production</a:t>
            </a:r>
          </a:p>
          <a:p>
            <a:r>
              <a:rPr lang="en-GB" sz="2400" b="1" dirty="0">
                <a:solidFill>
                  <a:srgbClr val="FF0000"/>
                </a:solidFill>
              </a:rPr>
              <a:t>… is underpinned by food </a:t>
            </a:r>
            <a:r>
              <a:rPr lang="en-GB" sz="2400" b="1" dirty="0" smtClean="0">
                <a:solidFill>
                  <a:srgbClr val="FF0000"/>
                </a:solidFill>
              </a:rPr>
              <a:t>systems</a:t>
            </a:r>
            <a:endParaRPr lang="en-GB" sz="2400" b="1" dirty="0">
              <a:solidFill>
                <a:srgbClr val="FF0000"/>
              </a:solidFill>
            </a:endParaRPr>
          </a:p>
        </p:txBody>
      </p:sp>
      <p:pic>
        <p:nvPicPr>
          <p:cNvPr id="1033" name="Picture 9" descr="supermarket"/>
          <p:cNvPicPr>
            <a:picLocks noChangeAspect="1" noChangeArrowheads="1"/>
          </p:cNvPicPr>
          <p:nvPr/>
        </p:nvPicPr>
        <p:blipFill>
          <a:blip r:embed="rId5" cstate="print"/>
          <a:srcRect/>
          <a:stretch>
            <a:fillRect/>
          </a:stretch>
        </p:blipFill>
        <p:spPr bwMode="auto">
          <a:xfrm>
            <a:off x="4965700" y="4000500"/>
            <a:ext cx="2705100" cy="1927225"/>
          </a:xfrm>
          <a:prstGeom prst="rect">
            <a:avLst/>
          </a:prstGeom>
          <a:noFill/>
          <a:ln w="9525">
            <a:noFill/>
            <a:miter lim="800000"/>
            <a:headEnd/>
            <a:tailEnd/>
          </a:ln>
        </p:spPr>
      </p:pic>
      <p:graphicFrame>
        <p:nvGraphicFramePr>
          <p:cNvPr id="1026" name="Object 8"/>
          <p:cNvGraphicFramePr>
            <a:graphicFrameLocks noChangeAspect="1"/>
          </p:cNvGraphicFramePr>
          <p:nvPr/>
        </p:nvGraphicFramePr>
        <p:xfrm>
          <a:off x="7924800" y="153988"/>
          <a:ext cx="1016000" cy="1016000"/>
        </p:xfrm>
        <a:graphic>
          <a:graphicData uri="http://schemas.openxmlformats.org/presentationml/2006/ole">
            <p:oleObj spid="_x0000_s1140" name="Photo Editor Photo" r:id="rId6" imgW="16204287" imgH="16204287"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0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 xmlns:p14="http://schemas.microsoft.com/office/powerpoint/2010/main" val="3531078204"/>
              </p:ext>
            </p:extLst>
          </p:nvPr>
        </p:nvGraphicFramePr>
        <p:xfrm>
          <a:off x="0" y="0"/>
          <a:ext cx="9144000" cy="6900516"/>
        </p:xfrm>
        <a:graphic>
          <a:graphicData uri="http://schemas.openxmlformats.org/drawingml/2006/table">
            <a:tbl>
              <a:tblPr firstRow="1" bandRow="1">
                <a:tableStyleId>{5C22544A-7EE6-4342-B048-85BDC9FD1C3A}</a:tableStyleId>
              </a:tblPr>
              <a:tblGrid>
                <a:gridCol w="2043953"/>
                <a:gridCol w="1613647"/>
                <a:gridCol w="1828800"/>
                <a:gridCol w="1828800"/>
                <a:gridCol w="1828800"/>
              </a:tblGrid>
              <a:tr h="600284">
                <a:tc>
                  <a:txBody>
                    <a:bodyPr/>
                    <a:lstStyle/>
                    <a:p>
                      <a:pPr marL="0" algn="ctr" defTabSz="914400" rtl="0" eaLnBrk="1" latinLnBrk="0" hangingPunct="1"/>
                      <a:r>
                        <a:rPr lang="en-GB" sz="2000" b="1" kern="1200" dirty="0" smtClean="0">
                          <a:solidFill>
                            <a:schemeClr val="tx1"/>
                          </a:solidFill>
                          <a:latin typeface="+mn-lt"/>
                          <a:ea typeface="+mn-ea"/>
                          <a:cs typeface="+mn-cs"/>
                        </a:rPr>
                        <a:t>Example contributions of </a:t>
                      </a:r>
                      <a:r>
                        <a:rPr lang="en-GB" sz="2000" b="1" kern="1200" dirty="0" smtClean="0">
                          <a:solidFill>
                            <a:srgbClr val="FF0000"/>
                          </a:solidFill>
                          <a:latin typeface="+mn-lt"/>
                          <a:ea typeface="+mn-ea"/>
                          <a:cs typeface="+mn-cs"/>
                        </a:rPr>
                        <a:t>FSAs</a:t>
                      </a:r>
                      <a:r>
                        <a:rPr lang="en-GB" sz="2000" b="1" kern="1200" dirty="0" smtClean="0">
                          <a:solidFill>
                            <a:schemeClr val="tx1"/>
                          </a:solidFill>
                          <a:latin typeface="+mn-lt"/>
                          <a:ea typeface="+mn-ea"/>
                          <a:cs typeface="+mn-cs"/>
                        </a:rPr>
                        <a:t> to </a:t>
                      </a:r>
                      <a:r>
                        <a:rPr lang="en-GB" sz="2000" b="1" kern="1200" dirty="0" smtClean="0">
                          <a:solidFill>
                            <a:srgbClr val="0070C0"/>
                          </a:solidFill>
                          <a:latin typeface="+mn-lt"/>
                          <a:ea typeface="+mn-ea"/>
                          <a:cs typeface="+mn-cs"/>
                        </a:rPr>
                        <a:t>PBs</a:t>
                      </a:r>
                    </a:p>
                  </a:txBody>
                  <a:tcPr/>
                </a:tc>
                <a:tc>
                  <a:txBody>
                    <a:bodyPr/>
                    <a:lstStyle/>
                    <a:p>
                      <a:pPr algn="ctr"/>
                      <a:r>
                        <a:rPr lang="en-GB" sz="2000" dirty="0" smtClean="0">
                          <a:solidFill>
                            <a:srgbClr val="FF0000"/>
                          </a:solidFill>
                        </a:rPr>
                        <a:t>Producing food</a:t>
                      </a:r>
                      <a:endParaRPr lang="en-GB" sz="2000" dirty="0">
                        <a:solidFill>
                          <a:srgbClr val="FF0000"/>
                        </a:solidFill>
                      </a:endParaRPr>
                    </a:p>
                  </a:txBody>
                  <a:tcPr/>
                </a:tc>
                <a:tc>
                  <a:txBody>
                    <a:bodyPr/>
                    <a:lstStyle/>
                    <a:p>
                      <a:pPr algn="ctr"/>
                      <a:r>
                        <a:rPr lang="en-GB" sz="2000" dirty="0" smtClean="0">
                          <a:solidFill>
                            <a:srgbClr val="FF0000"/>
                          </a:solidFill>
                        </a:rPr>
                        <a:t>Processing  &amp; Packaging food</a:t>
                      </a:r>
                      <a:endParaRPr lang="en-GB" sz="2000" dirty="0">
                        <a:solidFill>
                          <a:srgbClr val="FF000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dirty="0" smtClean="0">
                          <a:solidFill>
                            <a:srgbClr val="FF0000"/>
                          </a:solidFill>
                        </a:rPr>
                        <a:t>Distributing &amp; Retailing food</a:t>
                      </a:r>
                    </a:p>
                  </a:txBody>
                  <a:tcPr/>
                </a:tc>
                <a:tc>
                  <a:txBody>
                    <a:bodyPr/>
                    <a:lstStyle/>
                    <a:p>
                      <a:pPr algn="ctr"/>
                      <a:r>
                        <a:rPr lang="en-GB" sz="2000" dirty="0" smtClean="0">
                          <a:solidFill>
                            <a:srgbClr val="FF0000"/>
                          </a:solidFill>
                        </a:rPr>
                        <a:t>Consuming food</a:t>
                      </a:r>
                      <a:endParaRPr lang="en-GB" sz="2000" dirty="0">
                        <a:solidFill>
                          <a:srgbClr val="FF0000"/>
                        </a:solidFill>
                      </a:endParaRPr>
                    </a:p>
                  </a:txBody>
                  <a:tcPr/>
                </a:tc>
              </a:tr>
              <a:tr h="8239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b="1" kern="1200" dirty="0" smtClean="0">
                          <a:solidFill>
                            <a:srgbClr val="0070C0"/>
                          </a:solidFill>
                          <a:latin typeface="+mn-lt"/>
                          <a:ea typeface="+mn-ea"/>
                          <a:cs typeface="+mn-cs"/>
                        </a:rPr>
                        <a:t>Climate change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dirty="0" smtClean="0"/>
                        <a:t>GHGs, albedo</a:t>
                      </a:r>
                      <a:endParaRPr lang="en-GB" sz="1800" dirty="0"/>
                    </a:p>
                  </a:txBody>
                  <a:tcPr/>
                </a:tc>
                <a:tc>
                  <a:txBody>
                    <a:bodyPr/>
                    <a:lstStyle/>
                    <a:p>
                      <a:r>
                        <a:rPr lang="en-GB" sz="1800" dirty="0" smtClean="0"/>
                        <a:t>Energy</a:t>
                      </a:r>
                      <a:endParaRPr lang="en-GB" sz="1800" dirty="0"/>
                    </a:p>
                  </a:txBody>
                  <a:tcPr/>
                </a:tc>
                <a:tc>
                  <a:txBody>
                    <a:bodyPr/>
                    <a:lstStyle/>
                    <a:p>
                      <a:r>
                        <a:rPr lang="en-GB" sz="1800" dirty="0" smtClean="0"/>
                        <a:t>Emissions from transport  and</a:t>
                      </a:r>
                      <a:r>
                        <a:rPr lang="en-GB" sz="1800" baseline="0" dirty="0" smtClean="0"/>
                        <a:t> cold chain</a:t>
                      </a:r>
                      <a:endParaRPr lang="en-GB" sz="1800" dirty="0"/>
                    </a:p>
                  </a:txBody>
                  <a:tcPr/>
                </a:tc>
                <a:tc>
                  <a:txBody>
                    <a:bodyPr/>
                    <a:lstStyle/>
                    <a:p>
                      <a:r>
                        <a:rPr lang="en-GB" sz="1800" dirty="0" smtClean="0"/>
                        <a:t>GHGs</a:t>
                      </a:r>
                      <a:r>
                        <a:rPr lang="en-GB" sz="1800" baseline="0" dirty="0" smtClean="0"/>
                        <a:t> from cooking</a:t>
                      </a:r>
                      <a:endParaRPr lang="en-GB" sz="1800" dirty="0"/>
                    </a:p>
                  </a:txBody>
                  <a:tcPr/>
                </a:tc>
              </a:tr>
              <a:tr h="594360">
                <a:tc>
                  <a:txBody>
                    <a:bodyPr/>
                    <a:lstStyle/>
                    <a:p>
                      <a:r>
                        <a:rPr lang="en-GB" sz="2000" b="1" kern="1200" dirty="0" smtClean="0">
                          <a:solidFill>
                            <a:srgbClr val="0070C0"/>
                          </a:solidFill>
                          <a:latin typeface="+mn-lt"/>
                          <a:ea typeface="+mn-ea"/>
                          <a:cs typeface="+mn-cs"/>
                        </a:rPr>
                        <a:t>N cycle</a:t>
                      </a:r>
                    </a:p>
                  </a:txBody>
                  <a:tcPr/>
                </a:tc>
                <a:tc>
                  <a:txBody>
                    <a:bodyPr/>
                    <a:lstStyle/>
                    <a:p>
                      <a:r>
                        <a:rPr lang="en-GB" sz="1800" dirty="0" err="1" smtClean="0"/>
                        <a:t>Eutrophic</a:t>
                      </a:r>
                      <a:r>
                        <a:rPr lang="en-GB" sz="1800" kern="1200" baseline="30000" dirty="0" err="1" smtClean="0">
                          <a:solidFill>
                            <a:schemeClr val="dk1"/>
                          </a:solidFill>
                          <a:latin typeface="+mn-lt"/>
                          <a:ea typeface="+mn-ea"/>
                          <a:cs typeface="+mn-cs"/>
                        </a:rPr>
                        <a:t>n</a:t>
                      </a:r>
                      <a:r>
                        <a:rPr lang="en-GB" sz="1800" dirty="0" smtClean="0"/>
                        <a:t>, GHGs</a:t>
                      </a:r>
                      <a:endParaRPr lang="en-GB" sz="1800" dirty="0"/>
                    </a:p>
                  </a:txBody>
                  <a:tcPr/>
                </a:tc>
                <a:tc>
                  <a:txBody>
                    <a:bodyPr/>
                    <a:lstStyle/>
                    <a:p>
                      <a:r>
                        <a:rPr lang="en-GB" sz="1800" dirty="0" smtClean="0"/>
                        <a:t>Effluent</a:t>
                      </a:r>
                      <a:endParaRPr lang="en-GB" sz="1800" dirty="0"/>
                    </a:p>
                  </a:txBody>
                  <a:tcPr/>
                </a:tc>
                <a:tc>
                  <a:txBody>
                    <a:bodyPr/>
                    <a:lstStyle/>
                    <a:p>
                      <a:r>
                        <a:rPr lang="en-GB" sz="1800" dirty="0" err="1" smtClean="0"/>
                        <a:t>NOx</a:t>
                      </a:r>
                      <a:r>
                        <a:rPr lang="en-GB" sz="1800" dirty="0" smtClean="0"/>
                        <a:t> from</a:t>
                      </a:r>
                      <a:r>
                        <a:rPr lang="en-GB" sz="1800" baseline="0" dirty="0" smtClean="0"/>
                        <a:t> transport </a:t>
                      </a:r>
                      <a:endParaRPr lang="en-GB" sz="1800" dirty="0"/>
                    </a:p>
                  </a:txBody>
                  <a:tcPr/>
                </a:tc>
                <a:tc>
                  <a:txBody>
                    <a:bodyPr/>
                    <a:lstStyle/>
                    <a:p>
                      <a:r>
                        <a:rPr lang="en-GB" sz="1800" dirty="0" smtClean="0"/>
                        <a:t>Waste </a:t>
                      </a:r>
                      <a:endParaRPr lang="en-GB" sz="1800" dirty="0"/>
                    </a:p>
                  </a:txBody>
                  <a:tcPr/>
                </a:tc>
              </a:tr>
              <a:tr h="411480">
                <a:tc>
                  <a:txBody>
                    <a:bodyPr/>
                    <a:lstStyle/>
                    <a:p>
                      <a:r>
                        <a:rPr lang="en-GB" sz="2000" b="1" kern="1200" dirty="0" smtClean="0">
                          <a:solidFill>
                            <a:srgbClr val="0070C0"/>
                          </a:solidFill>
                          <a:latin typeface="+mn-lt"/>
                          <a:ea typeface="+mn-ea"/>
                          <a:cs typeface="+mn-cs"/>
                        </a:rPr>
                        <a:t>P cycle</a:t>
                      </a:r>
                    </a:p>
                  </a:txBody>
                  <a:tcPr/>
                </a:tc>
                <a:tc>
                  <a:txBody>
                    <a:bodyPr/>
                    <a:lstStyle/>
                    <a:p>
                      <a:r>
                        <a:rPr lang="en-GB" sz="1800" dirty="0" smtClean="0"/>
                        <a:t>P reserves</a:t>
                      </a:r>
                      <a:endParaRPr lang="en-GB" sz="1800" dirty="0"/>
                    </a:p>
                  </a:txBody>
                  <a:tcPr/>
                </a:tc>
                <a:tc>
                  <a:txBody>
                    <a:bodyPr/>
                    <a:lstStyle/>
                    <a:p>
                      <a:r>
                        <a:rPr lang="en-GB" sz="1800" dirty="0" smtClean="0"/>
                        <a:t>Detergents</a:t>
                      </a:r>
                      <a:endParaRPr lang="en-GB" sz="1800" dirty="0"/>
                    </a:p>
                  </a:txBody>
                  <a:tcPr/>
                </a:tc>
                <a:tc>
                  <a:txBody>
                    <a:bodyPr/>
                    <a:lstStyle/>
                    <a:p>
                      <a:endParaRPr lang="en-GB" sz="1800" dirty="0"/>
                    </a:p>
                  </a:txBody>
                  <a:tcPr/>
                </a:tc>
                <a:tc>
                  <a:txBody>
                    <a:bodyPr/>
                    <a:lstStyle/>
                    <a:p>
                      <a:r>
                        <a:rPr lang="en-GB" sz="1800" dirty="0" smtClean="0"/>
                        <a:t>Waste</a:t>
                      </a:r>
                      <a:endParaRPr lang="en-GB" sz="1800" dirty="0"/>
                    </a:p>
                  </a:txBody>
                  <a:tcPr/>
                </a:tc>
              </a:tr>
              <a:tr h="609600">
                <a:tc>
                  <a:txBody>
                    <a:bodyPr/>
                    <a:lstStyle/>
                    <a:p>
                      <a:r>
                        <a:rPr lang="en-GB" sz="2000" b="1" kern="1200" dirty="0" smtClean="0">
                          <a:solidFill>
                            <a:srgbClr val="0070C0"/>
                          </a:solidFill>
                          <a:latin typeface="+mn-lt"/>
                          <a:ea typeface="+mn-ea"/>
                          <a:cs typeface="+mn-cs"/>
                        </a:rPr>
                        <a:t>Fresh water use</a:t>
                      </a:r>
                    </a:p>
                  </a:txBody>
                  <a:tcPr/>
                </a:tc>
                <a:tc>
                  <a:txBody>
                    <a:bodyPr/>
                    <a:lstStyle/>
                    <a:p>
                      <a:r>
                        <a:rPr lang="en-GB" sz="1800" dirty="0" smtClean="0"/>
                        <a:t>Irrigation</a:t>
                      </a:r>
                      <a:endParaRPr lang="en-GB" sz="1800" dirty="0"/>
                    </a:p>
                  </a:txBody>
                  <a:tcPr/>
                </a:tc>
                <a:tc>
                  <a:txBody>
                    <a:bodyPr/>
                    <a:lstStyle/>
                    <a:p>
                      <a:r>
                        <a:rPr lang="en-GB" sz="1800" dirty="0" smtClean="0"/>
                        <a:t>Washing, heating,</a:t>
                      </a:r>
                      <a:r>
                        <a:rPr lang="en-GB" sz="1800" baseline="0" dirty="0" smtClean="0"/>
                        <a:t> cooling</a:t>
                      </a:r>
                      <a:endParaRPr lang="en-GB" sz="1800" dirty="0"/>
                    </a:p>
                  </a:txBody>
                  <a:tcPr/>
                </a:tc>
                <a:tc>
                  <a:txBody>
                    <a:bodyPr/>
                    <a:lstStyle/>
                    <a:p>
                      <a:r>
                        <a:rPr lang="en-GB" sz="1800" dirty="0" smtClean="0"/>
                        <a:t>Cleaning food</a:t>
                      </a:r>
                      <a:endParaRPr lang="en-GB" sz="1800" dirty="0"/>
                    </a:p>
                  </a:txBody>
                  <a:tcPr/>
                </a:tc>
                <a:tc>
                  <a:txBody>
                    <a:bodyPr/>
                    <a:lstStyle/>
                    <a:p>
                      <a:r>
                        <a:rPr lang="en-GB" sz="1800" dirty="0" smtClean="0"/>
                        <a:t>Cooking,</a:t>
                      </a:r>
                      <a:r>
                        <a:rPr lang="en-GB" sz="1800" baseline="0" dirty="0" smtClean="0"/>
                        <a:t> cleaning</a:t>
                      </a:r>
                      <a:endParaRPr lang="en-GB" sz="1800" dirty="0"/>
                    </a:p>
                  </a:txBody>
                  <a:tcPr/>
                </a:tc>
              </a:tr>
              <a:tr h="975360">
                <a:tc>
                  <a:txBody>
                    <a:bodyPr/>
                    <a:lstStyle/>
                    <a:p>
                      <a:r>
                        <a:rPr lang="en-GB" sz="2000" b="1" kern="1200" dirty="0" smtClean="0">
                          <a:solidFill>
                            <a:srgbClr val="0070C0"/>
                          </a:solidFill>
                          <a:latin typeface="+mn-lt"/>
                          <a:ea typeface="+mn-ea"/>
                          <a:cs typeface="+mn-cs"/>
                        </a:rPr>
                        <a:t>Land use change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kern="1200" dirty="0" err="1" smtClean="0">
                          <a:solidFill>
                            <a:schemeClr val="dk1"/>
                          </a:solidFill>
                          <a:latin typeface="+mn-lt"/>
                          <a:ea typeface="+mn-ea"/>
                          <a:cs typeface="+mn-cs"/>
                        </a:rPr>
                        <a:t>Intensific</a:t>
                      </a:r>
                      <a:r>
                        <a:rPr lang="en-GB" sz="1800" kern="1200" baseline="30000" dirty="0" err="1" smtClean="0">
                          <a:solidFill>
                            <a:schemeClr val="dk1"/>
                          </a:solidFill>
                          <a:latin typeface="+mn-lt"/>
                          <a:ea typeface="+mn-ea"/>
                          <a:cs typeface="+mn-cs"/>
                        </a:rPr>
                        <a:t>n</a:t>
                      </a:r>
                      <a:r>
                        <a:rPr lang="en-GB" sz="1800" dirty="0" smtClean="0"/>
                        <a:t>, </a:t>
                      </a:r>
                      <a:r>
                        <a:rPr lang="en-GB" sz="1800" baseline="0" dirty="0" smtClean="0"/>
                        <a:t>s</a:t>
                      </a:r>
                      <a:r>
                        <a:rPr lang="en-GB" sz="1800" dirty="0" smtClean="0"/>
                        <a:t>oil</a:t>
                      </a:r>
                      <a:r>
                        <a:rPr lang="en-GB" sz="1800" baseline="0" dirty="0" smtClean="0"/>
                        <a:t> </a:t>
                      </a:r>
                      <a:r>
                        <a:rPr lang="en-GB" sz="1800" baseline="0" dirty="0" err="1" smtClean="0"/>
                        <a:t>degd</a:t>
                      </a:r>
                      <a:r>
                        <a:rPr lang="en-GB" sz="1800" kern="1200" baseline="30000" dirty="0" err="1" smtClean="0">
                          <a:solidFill>
                            <a:schemeClr val="dk1"/>
                          </a:solidFill>
                          <a:latin typeface="+mn-lt"/>
                          <a:ea typeface="+mn-ea"/>
                          <a:cs typeface="+mn-cs"/>
                        </a:rPr>
                        <a:t>n</a:t>
                      </a:r>
                      <a:endParaRPr lang="en-GB" sz="1800" dirty="0" smtClean="0"/>
                    </a:p>
                  </a:txBody>
                  <a:tcPr/>
                </a:tc>
                <a:tc>
                  <a:txBody>
                    <a:bodyPr/>
                    <a:lstStyle/>
                    <a:p>
                      <a:r>
                        <a:rPr lang="en-GB" sz="1800" dirty="0" smtClean="0"/>
                        <a:t>Paper/card</a:t>
                      </a:r>
                    </a:p>
                    <a:p>
                      <a:endParaRPr lang="en-GB" sz="18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dirty="0" smtClean="0"/>
                        <a:t>Transport</a:t>
                      </a:r>
                      <a:r>
                        <a:rPr lang="en-GB" sz="1800" baseline="0" dirty="0" smtClean="0"/>
                        <a:t>  &amp; retail infrastructure</a:t>
                      </a:r>
                      <a:endParaRPr lang="en-GB" sz="1800" dirty="0"/>
                    </a:p>
                  </a:txBody>
                  <a:tcPr/>
                </a:tc>
                <a:tc>
                  <a:txBody>
                    <a:bodyPr/>
                    <a:lstStyle/>
                    <a:p>
                      <a:r>
                        <a:rPr lang="en-GB" sz="1800" dirty="0" smtClean="0"/>
                        <a:t>Forest to edible</a:t>
                      </a:r>
                      <a:r>
                        <a:rPr lang="en-GB" sz="1800" baseline="0" dirty="0" smtClean="0"/>
                        <a:t> </a:t>
                      </a:r>
                      <a:r>
                        <a:rPr lang="en-GB" sz="1800" dirty="0" smtClean="0"/>
                        <a:t>oils plantation</a:t>
                      </a:r>
                      <a:endParaRPr lang="en-GB" sz="1800" dirty="0"/>
                    </a:p>
                  </a:txBody>
                  <a:tcPr/>
                </a:tc>
              </a:tr>
              <a:tr h="850236">
                <a:tc>
                  <a:txBody>
                    <a:bodyPr/>
                    <a:lstStyle/>
                    <a:p>
                      <a:r>
                        <a:rPr lang="en-GB" sz="2000" b="1" kern="1200" dirty="0" smtClean="0">
                          <a:solidFill>
                            <a:srgbClr val="0070C0"/>
                          </a:solidFill>
                          <a:latin typeface="+mn-lt"/>
                          <a:ea typeface="+mn-ea"/>
                          <a:cs typeface="+mn-cs"/>
                        </a:rPr>
                        <a:t>Biodiversity loss</a:t>
                      </a:r>
                    </a:p>
                  </a:txBody>
                  <a:tcPr/>
                </a:tc>
                <a:tc>
                  <a:txBody>
                    <a:bodyPr/>
                    <a:lstStyle/>
                    <a:p>
                      <a:r>
                        <a:rPr lang="en-GB" sz="1800" dirty="0" smtClean="0"/>
                        <a:t>Deforestation, soils</a:t>
                      </a:r>
                      <a:r>
                        <a:rPr lang="en-GB" sz="1800" baseline="0" dirty="0" smtClean="0"/>
                        <a:t>, fishing</a:t>
                      </a:r>
                      <a:endParaRPr lang="en-GB" sz="1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dirty="0" smtClean="0"/>
                        <a:t>[Aluminium]</a:t>
                      </a:r>
                    </a:p>
                    <a:p>
                      <a:endParaRPr lang="en-GB" sz="1800" dirty="0"/>
                    </a:p>
                  </a:txBody>
                  <a:tcPr/>
                </a:tc>
                <a:tc>
                  <a:txBody>
                    <a:bodyPr/>
                    <a:lstStyle/>
                    <a:p>
                      <a:r>
                        <a:rPr lang="en-GB" sz="1800" dirty="0" smtClean="0"/>
                        <a:t>Invasive</a:t>
                      </a:r>
                      <a:r>
                        <a:rPr lang="en-GB" sz="1800" baseline="0" dirty="0" smtClean="0"/>
                        <a:t> </a:t>
                      </a:r>
                      <a:r>
                        <a:rPr lang="en-GB" sz="1800" baseline="0" dirty="0" err="1" smtClean="0"/>
                        <a:t>spp</a:t>
                      </a:r>
                      <a:endParaRPr lang="en-GB" sz="1800" dirty="0"/>
                    </a:p>
                  </a:txBody>
                  <a:tcPr/>
                </a:tc>
                <a:tc>
                  <a:txBody>
                    <a:bodyPr/>
                    <a:lstStyle/>
                    <a:p>
                      <a:r>
                        <a:rPr lang="en-GB" sz="1800" dirty="0" smtClean="0"/>
                        <a:t>Consumer choices</a:t>
                      </a:r>
                      <a:endParaRPr lang="en-GB" sz="1800" dirty="0"/>
                    </a:p>
                  </a:txBody>
                  <a:tcPr/>
                </a:tc>
              </a:tr>
              <a:tr h="521804">
                <a:tc>
                  <a:txBody>
                    <a:bodyPr/>
                    <a:lstStyle/>
                    <a:p>
                      <a:r>
                        <a:rPr lang="en-GB" sz="2000" b="1" kern="1200" dirty="0" smtClean="0">
                          <a:solidFill>
                            <a:srgbClr val="0070C0"/>
                          </a:solidFill>
                          <a:latin typeface="+mn-lt"/>
                          <a:ea typeface="+mn-ea"/>
                          <a:cs typeface="+mn-cs"/>
                        </a:rPr>
                        <a:t>Atmos.</a:t>
                      </a:r>
                    </a:p>
                    <a:p>
                      <a:r>
                        <a:rPr lang="en-GB" sz="2000" b="1" kern="1200" dirty="0" smtClean="0">
                          <a:solidFill>
                            <a:srgbClr val="0070C0"/>
                          </a:solidFill>
                          <a:latin typeface="+mn-lt"/>
                          <a:ea typeface="+mn-ea"/>
                          <a:cs typeface="+mn-cs"/>
                        </a:rPr>
                        <a:t>aerosols</a:t>
                      </a:r>
                    </a:p>
                  </a:txBody>
                  <a:tcPr/>
                </a:tc>
                <a:tc>
                  <a:txBody>
                    <a:bodyPr/>
                    <a:lstStyle/>
                    <a:p>
                      <a:r>
                        <a:rPr lang="en-GB" sz="1800" dirty="0" smtClean="0"/>
                        <a:t>Dust</a:t>
                      </a:r>
                      <a:endParaRPr lang="en-GB" sz="1800" dirty="0"/>
                    </a:p>
                  </a:txBody>
                  <a:tcPr/>
                </a:tc>
                <a:tc>
                  <a:txBody>
                    <a:bodyPr/>
                    <a:lstStyle/>
                    <a:p>
                      <a:endParaRPr lang="en-GB" sz="1800" dirty="0"/>
                    </a:p>
                  </a:txBody>
                  <a:tcPr/>
                </a:tc>
                <a:tc>
                  <a:txBody>
                    <a:bodyPr/>
                    <a:lstStyle/>
                    <a:p>
                      <a:r>
                        <a:rPr lang="en-GB" sz="1800" dirty="0" smtClean="0"/>
                        <a:t>Shipping</a:t>
                      </a:r>
                      <a:endParaRPr lang="en-GB" sz="1800" dirty="0"/>
                    </a:p>
                  </a:txBody>
                  <a:tcPr/>
                </a:tc>
                <a:tc>
                  <a:txBody>
                    <a:bodyPr/>
                    <a:lstStyle/>
                    <a:p>
                      <a:r>
                        <a:rPr lang="en-GB" sz="1800" dirty="0" smtClean="0"/>
                        <a:t>Smoke from cooking</a:t>
                      </a:r>
                      <a:endParaRPr lang="en-GB" sz="1800" dirty="0"/>
                    </a:p>
                  </a:txBody>
                  <a:tcPr/>
                </a:tc>
              </a:tr>
              <a:tr h="521804">
                <a:tc>
                  <a:txBody>
                    <a:bodyPr/>
                    <a:lstStyle/>
                    <a:p>
                      <a:r>
                        <a:rPr lang="en-GB" sz="2000" b="1" kern="1200" dirty="0" smtClean="0">
                          <a:solidFill>
                            <a:srgbClr val="0070C0"/>
                          </a:solidFill>
                          <a:latin typeface="+mn-lt"/>
                          <a:ea typeface="+mn-ea"/>
                          <a:cs typeface="+mn-cs"/>
                        </a:rPr>
                        <a:t>Chemical pollution</a:t>
                      </a:r>
                    </a:p>
                  </a:txBody>
                  <a:tcPr/>
                </a:tc>
                <a:tc>
                  <a:txBody>
                    <a:bodyPr/>
                    <a:lstStyle/>
                    <a:p>
                      <a:r>
                        <a:rPr lang="en-GB" sz="1800" dirty="0" smtClean="0"/>
                        <a:t>Pesticides</a:t>
                      </a:r>
                      <a:endParaRPr lang="en-GB" sz="1800" dirty="0"/>
                    </a:p>
                  </a:txBody>
                  <a:tcPr/>
                </a:tc>
                <a:tc>
                  <a:txBody>
                    <a:bodyPr/>
                    <a:lstStyle/>
                    <a:p>
                      <a:r>
                        <a:rPr lang="en-GB" sz="1800" dirty="0" smtClean="0"/>
                        <a:t>Effluent</a:t>
                      </a:r>
                      <a:endParaRPr lang="en-GB" sz="1800" dirty="0"/>
                    </a:p>
                  </a:txBody>
                  <a:tcPr/>
                </a:tc>
                <a:tc>
                  <a:txBody>
                    <a:bodyPr/>
                    <a:lstStyle/>
                    <a:p>
                      <a:r>
                        <a:rPr lang="en-GB" sz="1800" dirty="0" smtClean="0"/>
                        <a:t>Transport emissions</a:t>
                      </a:r>
                      <a:endParaRPr lang="en-GB" sz="1800" dirty="0"/>
                    </a:p>
                  </a:txBody>
                  <a:tcPr/>
                </a:tc>
                <a:tc>
                  <a:txBody>
                    <a:bodyPr/>
                    <a:lstStyle/>
                    <a:p>
                      <a:r>
                        <a:rPr lang="en-GB" sz="1800" dirty="0" smtClean="0"/>
                        <a:t>Cooking</a:t>
                      </a:r>
                      <a:r>
                        <a:rPr lang="en-GB" sz="1800" baseline="0" dirty="0" smtClean="0"/>
                        <a:t>, c</a:t>
                      </a:r>
                      <a:r>
                        <a:rPr lang="en-GB" sz="1800" dirty="0" smtClean="0"/>
                        <a:t>leaning</a:t>
                      </a:r>
                      <a:endParaRPr lang="en-GB" sz="1800" dirty="0"/>
                    </a:p>
                  </a:txBody>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Line 4"/>
          <p:cNvSpPr>
            <a:spLocks noChangeShapeType="1"/>
          </p:cNvSpPr>
          <p:nvPr/>
        </p:nvSpPr>
        <p:spPr bwMode="auto">
          <a:xfrm>
            <a:off x="1588" y="16002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9" name="Line 5"/>
          <p:cNvSpPr>
            <a:spLocks noChangeShapeType="1"/>
          </p:cNvSpPr>
          <p:nvPr/>
        </p:nvSpPr>
        <p:spPr bwMode="auto">
          <a:xfrm>
            <a:off x="1588" y="13716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pic>
        <p:nvPicPr>
          <p:cNvPr id="7171" name="Picture 2"/>
          <p:cNvPicPr>
            <a:picLocks noChangeAspect="1" noChangeArrowheads="1"/>
          </p:cNvPicPr>
          <p:nvPr/>
        </p:nvPicPr>
        <p:blipFill>
          <a:blip r:embed="rId3" cstate="print"/>
          <a:srcRect/>
          <a:stretch>
            <a:fillRect/>
          </a:stretch>
        </p:blipFill>
        <p:spPr bwMode="auto">
          <a:xfrm rot="20617000">
            <a:off x="667664" y="1958307"/>
            <a:ext cx="3109661" cy="3962824"/>
          </a:xfrm>
          <a:prstGeom prst="rect">
            <a:avLst/>
          </a:prstGeom>
          <a:noFill/>
          <a:ln w="9525">
            <a:noFill/>
            <a:miter lim="800000"/>
            <a:headEnd/>
            <a:tailEnd/>
          </a:ln>
        </p:spPr>
      </p:pic>
      <p:sp>
        <p:nvSpPr>
          <p:cNvPr id="6" name="TextBox 5"/>
          <p:cNvSpPr txBox="1"/>
          <p:nvPr/>
        </p:nvSpPr>
        <p:spPr>
          <a:xfrm>
            <a:off x="31183" y="177225"/>
            <a:ext cx="9081634" cy="584775"/>
          </a:xfrm>
          <a:prstGeom prst="rect">
            <a:avLst/>
          </a:prstGeom>
          <a:noFill/>
        </p:spPr>
        <p:txBody>
          <a:bodyPr wrap="square">
            <a:spAutoFit/>
          </a:bodyPr>
          <a:lstStyle/>
          <a:p>
            <a:pPr algn="ctr">
              <a:defRPr/>
            </a:pPr>
            <a:r>
              <a:rPr lang="en-GB" sz="3200" b="1" dirty="0" smtClean="0">
                <a:latin typeface="+mn-lt"/>
              </a:rPr>
              <a:t>‘Food Security’ is now the BIG ISSUE</a:t>
            </a:r>
            <a:endParaRPr lang="en-GB" sz="3200" b="1" dirty="0">
              <a:latin typeface="+mn-lt"/>
            </a:endParaRPr>
          </a:p>
        </p:txBody>
      </p:sp>
      <p:pic>
        <p:nvPicPr>
          <p:cNvPr id="7170" name="Picture 4" descr="&#10;Economist.png                                                  00000016IANSTICK                       00000000:"/>
          <p:cNvPicPr>
            <a:picLocks noChangeAspect="1" noChangeArrowheads="1"/>
          </p:cNvPicPr>
          <p:nvPr/>
        </p:nvPicPr>
        <p:blipFill>
          <a:blip r:embed="rId4" cstate="print"/>
          <a:srcRect/>
          <a:stretch>
            <a:fillRect/>
          </a:stretch>
        </p:blipFill>
        <p:spPr bwMode="auto">
          <a:xfrm rot="1597040">
            <a:off x="5446674" y="2156555"/>
            <a:ext cx="2842167" cy="3809421"/>
          </a:xfrm>
          <a:prstGeom prst="rect">
            <a:avLst/>
          </a:prstGeom>
          <a:noFill/>
          <a:ln w="9525">
            <a:noFill/>
            <a:miter lim="800000"/>
            <a:headEnd/>
            <a:tailEnd/>
          </a:ln>
        </p:spPr>
      </p:pic>
      <p:pic>
        <p:nvPicPr>
          <p:cNvPr id="2050" name="Picture 2"/>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rot="443603">
            <a:off x="2479035" y="1587807"/>
            <a:ext cx="3395663" cy="484324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7" name="Picture 6"/>
          <p:cNvPicPr>
            <a:picLocks noChangeAspect="1" noChangeArrowheads="1"/>
          </p:cNvPicPr>
          <p:nvPr/>
        </p:nvPicPr>
        <p:blipFill>
          <a:blip r:embed="rId6" cstate="print"/>
          <a:srcRect/>
          <a:stretch>
            <a:fillRect/>
          </a:stretch>
        </p:blipFill>
        <p:spPr bwMode="auto">
          <a:xfrm>
            <a:off x="992187" y="1066800"/>
            <a:ext cx="7008813" cy="5094288"/>
          </a:xfrm>
          <a:prstGeom prst="rect">
            <a:avLst/>
          </a:prstGeom>
          <a:noFill/>
          <a:ln w="9525">
            <a:noFill/>
            <a:miter lim="800000"/>
            <a:headEnd/>
            <a:tailEnd/>
          </a:ln>
        </p:spPr>
      </p:pic>
      <p:pic>
        <p:nvPicPr>
          <p:cNvPr id="10" name="Picture 3" descr="World Food Day - Independent article 16 Oct 11.jpg"/>
          <p:cNvPicPr>
            <a:picLocks noChangeAspect="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226118" y="864741"/>
            <a:ext cx="8765481" cy="54984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extBox 1"/>
          <p:cNvSpPr txBox="1"/>
          <p:nvPr/>
        </p:nvSpPr>
        <p:spPr>
          <a:xfrm>
            <a:off x="76200" y="6488668"/>
            <a:ext cx="5867400" cy="369332"/>
          </a:xfrm>
          <a:prstGeom prst="rect">
            <a:avLst/>
          </a:prstGeom>
          <a:noFill/>
        </p:spPr>
        <p:txBody>
          <a:bodyPr wrap="square" rtlCol="0">
            <a:spAutoFit/>
          </a:bodyPr>
          <a:lstStyle/>
          <a:p>
            <a:r>
              <a:rPr lang="en-GB" b="1" i="1" dirty="0" smtClean="0"/>
              <a:t>Independent</a:t>
            </a:r>
            <a:r>
              <a:rPr lang="en-GB" b="1" dirty="0" smtClean="0"/>
              <a:t>; 16 October 2011: World Food Day</a:t>
            </a:r>
            <a:endParaRPr lang="en-GB" b="1" dirty="0"/>
          </a:p>
        </p:txBody>
      </p:sp>
    </p:spTree>
    <p:extLst>
      <p:ext uri="{BB962C8B-B14F-4D97-AF65-F5344CB8AC3E}">
        <p14:creationId xmlns="" xmlns:p14="http://schemas.microsoft.com/office/powerpoint/2010/main" val="1048918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5" descr="FAO_Hunger_Map_2004-2006"/>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50825" y="960438"/>
            <a:ext cx="8642350" cy="5848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4" name="Text Box 6"/>
          <p:cNvSpPr txBox="1">
            <a:spLocks noChangeArrowheads="1"/>
          </p:cNvSpPr>
          <p:nvPr/>
        </p:nvSpPr>
        <p:spPr bwMode="auto">
          <a:xfrm>
            <a:off x="2016125" y="4094163"/>
            <a:ext cx="635000"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t>LAC</a:t>
            </a:r>
          </a:p>
          <a:p>
            <a:pPr algn="ctr" eaLnBrk="1" hangingPunct="1"/>
            <a:r>
              <a:rPr lang="en-US"/>
              <a:t>53m</a:t>
            </a:r>
          </a:p>
        </p:txBody>
      </p:sp>
      <p:sp>
        <p:nvSpPr>
          <p:cNvPr id="2055" name="Text Box 7"/>
          <p:cNvSpPr txBox="1">
            <a:spLocks noChangeArrowheads="1"/>
          </p:cNvSpPr>
          <p:nvPr/>
        </p:nvSpPr>
        <p:spPr bwMode="auto">
          <a:xfrm>
            <a:off x="7493000" y="3316288"/>
            <a:ext cx="1377950"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b="1"/>
              <a:t>Asia &amp; Pac</a:t>
            </a:r>
          </a:p>
          <a:p>
            <a:pPr algn="ctr" eaLnBrk="1" hangingPunct="1"/>
            <a:r>
              <a:rPr lang="en-US" b="1"/>
              <a:t>642m</a:t>
            </a:r>
          </a:p>
        </p:txBody>
      </p:sp>
      <p:sp>
        <p:nvSpPr>
          <p:cNvPr id="2056" name="Text Box 8"/>
          <p:cNvSpPr txBox="1">
            <a:spLocks noChangeArrowheads="1"/>
          </p:cNvSpPr>
          <p:nvPr/>
        </p:nvSpPr>
        <p:spPr bwMode="auto">
          <a:xfrm>
            <a:off x="4111625" y="3956050"/>
            <a:ext cx="774700"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b="1"/>
              <a:t>SSA</a:t>
            </a:r>
          </a:p>
          <a:p>
            <a:pPr algn="ctr" eaLnBrk="1" hangingPunct="1"/>
            <a:r>
              <a:rPr lang="en-US" b="1"/>
              <a:t>265m</a:t>
            </a:r>
          </a:p>
        </p:txBody>
      </p:sp>
      <p:sp>
        <p:nvSpPr>
          <p:cNvPr id="2057" name="Text Box 9"/>
          <p:cNvSpPr txBox="1">
            <a:spLocks noChangeArrowheads="1"/>
          </p:cNvSpPr>
          <p:nvPr/>
        </p:nvSpPr>
        <p:spPr bwMode="auto">
          <a:xfrm>
            <a:off x="4654550" y="3163888"/>
            <a:ext cx="1355725"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t>NENA 42m</a:t>
            </a:r>
          </a:p>
        </p:txBody>
      </p:sp>
      <p:sp>
        <p:nvSpPr>
          <p:cNvPr id="2058" name="Text Box 10"/>
          <p:cNvSpPr txBox="1">
            <a:spLocks noChangeArrowheads="1"/>
          </p:cNvSpPr>
          <p:nvPr/>
        </p:nvSpPr>
        <p:spPr bwMode="auto">
          <a:xfrm>
            <a:off x="3108325" y="2379663"/>
            <a:ext cx="1352550"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b="1"/>
              <a:t>Developed</a:t>
            </a:r>
          </a:p>
          <a:p>
            <a:pPr algn="ctr" eaLnBrk="1" hangingPunct="1"/>
            <a:r>
              <a:rPr lang="en-US" b="1"/>
              <a:t>15m</a:t>
            </a:r>
          </a:p>
        </p:txBody>
      </p:sp>
      <p:sp>
        <p:nvSpPr>
          <p:cNvPr id="15368" name="Rectangle 12"/>
          <p:cNvSpPr>
            <a:spLocks noGrp="1" noChangeArrowheads="1"/>
          </p:cNvSpPr>
          <p:nvPr>
            <p:ph type="title"/>
          </p:nvPr>
        </p:nvSpPr>
        <p:spPr>
          <a:xfrm>
            <a:off x="457200" y="152400"/>
            <a:ext cx="8229600" cy="633413"/>
          </a:xfrm>
        </p:spPr>
        <p:txBody>
          <a:bodyPr/>
          <a:lstStyle/>
          <a:p>
            <a:r>
              <a:rPr lang="en-GB" sz="3200" b="1" smtClean="0"/>
              <a:t>Food systems are already failing many:</a:t>
            </a:r>
            <a:br>
              <a:rPr lang="en-GB" sz="3200" b="1" smtClean="0"/>
            </a:br>
            <a:r>
              <a:rPr lang="en-US" sz="2800" b="1" smtClean="0"/>
              <a:t>1.02 billion people hungry in 2009</a:t>
            </a:r>
          </a:p>
        </p:txBody>
      </p:sp>
      <p:sp>
        <p:nvSpPr>
          <p:cNvPr id="9" name="TextBox 8"/>
          <p:cNvSpPr txBox="1">
            <a:spLocks noChangeArrowheads="1"/>
          </p:cNvSpPr>
          <p:nvPr/>
        </p:nvSpPr>
        <p:spPr bwMode="auto">
          <a:xfrm>
            <a:off x="405120" y="3119082"/>
            <a:ext cx="8340725" cy="1323975"/>
          </a:xfrm>
          <a:prstGeom prst="rect">
            <a:avLst/>
          </a:prstGeom>
          <a:solidFill>
            <a:schemeClr val="accent5"/>
          </a:solidFill>
          <a:ln w="38100">
            <a:solidFill>
              <a:schemeClr val="tx1"/>
            </a:solidFill>
            <a:miter lim="800000"/>
            <a:headEnd/>
            <a:tailEnd/>
          </a:ln>
        </p:spPr>
        <p:txBody>
          <a:bodyPr>
            <a:spAutoFit/>
          </a:bodyPr>
          <a:lstStyle/>
          <a:p>
            <a:pPr algn="ctr">
              <a:defRPr/>
            </a:pPr>
            <a:r>
              <a:rPr lang="en-GB" sz="2000" dirty="0"/>
              <a:t>“In New York City the number of people having trouble paying for food has increased 60%, to 3.3m, since 2003 and ... a staggering one in five of the city's children rely on soup kitchens - up by 48% since </a:t>
            </a:r>
            <a:r>
              <a:rPr lang="en-GB" sz="2000" dirty="0" smtClean="0"/>
              <a:t>2004”</a:t>
            </a:r>
          </a:p>
          <a:p>
            <a:pPr algn="ctr">
              <a:defRPr/>
            </a:pPr>
            <a:r>
              <a:rPr lang="en-GB" i="1" dirty="0" smtClean="0"/>
              <a:t>Economist</a:t>
            </a:r>
            <a:r>
              <a:rPr lang="en-GB" i="1" dirty="0"/>
              <a:t>, </a:t>
            </a:r>
            <a:r>
              <a:rPr lang="en-GB" dirty="0"/>
              <a:t>Jan 14th 2010</a:t>
            </a:r>
            <a:endParaRPr lang="en-GB" sz="2000" dirty="0"/>
          </a:p>
        </p:txBody>
      </p:sp>
      <p:sp>
        <p:nvSpPr>
          <p:cNvPr id="10" name="TextBox 9"/>
          <p:cNvSpPr txBox="1">
            <a:spLocks noChangeArrowheads="1"/>
          </p:cNvSpPr>
          <p:nvPr/>
        </p:nvSpPr>
        <p:spPr bwMode="auto">
          <a:xfrm>
            <a:off x="407392" y="4690874"/>
            <a:ext cx="8340725" cy="1015663"/>
          </a:xfrm>
          <a:prstGeom prst="rect">
            <a:avLst/>
          </a:prstGeom>
          <a:solidFill>
            <a:schemeClr val="accent5"/>
          </a:solidFill>
          <a:ln w="38100">
            <a:solidFill>
              <a:schemeClr val="tx1"/>
            </a:solidFill>
            <a:miter lim="800000"/>
            <a:headEnd/>
            <a:tailEnd/>
          </a:ln>
        </p:spPr>
        <p:txBody>
          <a:bodyPr>
            <a:spAutoFit/>
          </a:bodyPr>
          <a:lstStyle/>
          <a:p>
            <a:pPr algn="ctr">
              <a:defRPr/>
            </a:pPr>
            <a:r>
              <a:rPr lang="en-GB" sz="2000" dirty="0" smtClean="0"/>
              <a:t>“One new food bank opens every week in UK as more people find they cannot afford to feed themselves and their families”</a:t>
            </a:r>
          </a:p>
          <a:p>
            <a:pPr algn="ctr">
              <a:defRPr/>
            </a:pPr>
            <a:r>
              <a:rPr lang="en-GB" i="1" dirty="0" smtClean="0"/>
              <a:t>London Times, </a:t>
            </a:r>
            <a:r>
              <a:rPr lang="en-GB" dirty="0" smtClean="0"/>
              <a:t>April 17th 2012</a:t>
            </a:r>
            <a:endParaRPr lang="en-GB" sz="2000" dirty="0"/>
          </a:p>
        </p:txBody>
      </p:sp>
    </p:spTree>
    <p:extLst>
      <p:ext uri="{BB962C8B-B14F-4D97-AF65-F5344CB8AC3E}">
        <p14:creationId xmlns="" xmlns:p14="http://schemas.microsoft.com/office/powerpoint/2010/main" val="1091389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5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5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5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5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5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4" grpId="0"/>
      <p:bldP spid="2055" grpId="0"/>
      <p:bldP spid="2056" grpId="0"/>
      <p:bldP spid="2057" grpId="0"/>
      <p:bldP spid="2058" grpId="0"/>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976952" y="79044"/>
            <a:ext cx="7162800" cy="1077218"/>
          </a:xfrm>
          <a:prstGeom prst="rect">
            <a:avLst/>
          </a:prstGeom>
          <a:noFill/>
        </p:spPr>
        <p:txBody>
          <a:bodyPr wrap="square" rtlCol="0">
            <a:spAutoFit/>
          </a:bodyPr>
          <a:lstStyle/>
          <a:p>
            <a:pPr algn="ctr"/>
            <a:r>
              <a:rPr lang="en-GB" sz="3200" b="1" dirty="0" smtClean="0"/>
              <a:t>Food systems are failing</a:t>
            </a:r>
          </a:p>
          <a:p>
            <a:pPr algn="ctr"/>
            <a:r>
              <a:rPr lang="en-GB" sz="3200" b="1" dirty="0" smtClean="0"/>
              <a:t>a </a:t>
            </a:r>
            <a:r>
              <a:rPr lang="en-GB" sz="3200" b="1" u="sng" dirty="0" smtClean="0"/>
              <a:t>further</a:t>
            </a:r>
            <a:r>
              <a:rPr lang="en-GB" sz="3200" b="1" dirty="0" smtClean="0"/>
              <a:t> 2 billion!</a:t>
            </a:r>
            <a:endParaRPr lang="en-GB" sz="3200" b="1" dirty="0"/>
          </a:p>
        </p:txBody>
      </p:sp>
      <p:sp>
        <p:nvSpPr>
          <p:cNvPr id="8"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9"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
        <p:nvSpPr>
          <p:cNvPr id="4" name="Rectangle 3"/>
          <p:cNvSpPr/>
          <p:nvPr/>
        </p:nvSpPr>
        <p:spPr>
          <a:xfrm>
            <a:off x="2933700" y="5388071"/>
            <a:ext cx="2852751" cy="1200329"/>
          </a:xfrm>
          <a:prstGeom prst="rect">
            <a:avLst/>
          </a:prstGeom>
        </p:spPr>
        <p:txBody>
          <a:bodyPr wrap="square">
            <a:spAutoFit/>
          </a:bodyPr>
          <a:lstStyle/>
          <a:p>
            <a:pPr lvl="0" algn="r"/>
            <a:r>
              <a:rPr lang="en-GB" sz="2400" dirty="0">
                <a:solidFill>
                  <a:srgbClr val="000000"/>
                </a:solidFill>
              </a:rPr>
              <a:t>1 billion with too </a:t>
            </a:r>
            <a:r>
              <a:rPr lang="en-GB" sz="2400" dirty="0" smtClean="0">
                <a:solidFill>
                  <a:srgbClr val="000000"/>
                </a:solidFill>
              </a:rPr>
              <a:t>much food and/or “poor” diet</a:t>
            </a:r>
            <a:endParaRPr lang="en-GB" sz="2400" dirty="0">
              <a:solidFill>
                <a:srgbClr val="000000"/>
              </a:solidFill>
            </a:endParaRPr>
          </a:p>
        </p:txBody>
      </p:sp>
      <p:pic>
        <p:nvPicPr>
          <p:cNvPr id="5124" name="Picture 4" descr="http://t1.gstatic.com/images?q=tbn:ANd9GcSmdNmnpWvCE8eeMscylIuil84sIpqyOEhgXtPyEhnK7cEzcK5puQ"/>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16756" y="1662781"/>
            <a:ext cx="4698879" cy="3059344"/>
          </a:xfrm>
          <a:prstGeom prst="rect">
            <a:avLst/>
          </a:prstGeom>
          <a:noFill/>
          <a:extLst>
            <a:ext uri="{909E8E84-426E-40DD-AFC4-6F175D3DCCD1}">
              <a14:hiddenFill xmlns="" xmlns:a14="http://schemas.microsoft.com/office/drawing/2010/main">
                <a:solidFill>
                  <a:srgbClr val="FFFFFF"/>
                </a:solidFill>
              </a14:hiddenFill>
            </a:ext>
          </a:extLst>
        </p:spPr>
      </p:pic>
      <p:pic>
        <p:nvPicPr>
          <p:cNvPr id="5126" name="Picture 6" descr="http://healthhabits.files.wordpress.com/2008/12/obesity-china.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970891" y="4107974"/>
            <a:ext cx="2367888" cy="2367888"/>
          </a:xfrm>
          <a:prstGeom prst="rect">
            <a:avLst/>
          </a:prstGeom>
          <a:noFill/>
          <a:extLst>
            <a:ext uri="{909E8E84-426E-40DD-AFC4-6F175D3DCCD1}">
              <a14:hiddenFill xmlns="" xmlns:a14="http://schemas.microsoft.com/office/drawing/2010/main">
                <a:solidFill>
                  <a:srgbClr val="FFFFFF"/>
                </a:solidFill>
              </a14:hiddenFill>
            </a:ext>
          </a:extLst>
        </p:spPr>
      </p:pic>
      <p:sp>
        <p:nvSpPr>
          <p:cNvPr id="3" name="Rectangle 2"/>
          <p:cNvSpPr/>
          <p:nvPr/>
        </p:nvSpPr>
        <p:spPr>
          <a:xfrm>
            <a:off x="4841660" y="1912934"/>
            <a:ext cx="2947939" cy="830997"/>
          </a:xfrm>
          <a:prstGeom prst="rect">
            <a:avLst/>
          </a:prstGeom>
        </p:spPr>
        <p:txBody>
          <a:bodyPr wrap="square">
            <a:spAutoFit/>
          </a:bodyPr>
          <a:lstStyle/>
          <a:p>
            <a:pPr lvl="0"/>
            <a:r>
              <a:rPr lang="en-GB" sz="2400" dirty="0">
                <a:solidFill>
                  <a:srgbClr val="000000"/>
                </a:solidFill>
              </a:rPr>
              <a:t>1 billion with insufficient nutrition</a:t>
            </a:r>
          </a:p>
        </p:txBody>
      </p:sp>
    </p:spTree>
    <p:extLst>
      <p:ext uri="{BB962C8B-B14F-4D97-AF65-F5344CB8AC3E}">
        <p14:creationId xmlns="" xmlns:p14="http://schemas.microsoft.com/office/powerpoint/2010/main" val="2475447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p:cNvPicPr>
            <a:picLocks noChangeAspect="1" noChangeArrowheads="1"/>
          </p:cNvPicPr>
          <p:nvPr/>
        </p:nvPicPr>
        <p:blipFill>
          <a:blip r:embed="rId3" cstate="print"/>
          <a:srcRect/>
          <a:stretch>
            <a:fillRect/>
          </a:stretch>
        </p:blipFill>
        <p:spPr bwMode="auto">
          <a:xfrm>
            <a:off x="4800600" y="1752600"/>
            <a:ext cx="4267200" cy="2972082"/>
          </a:xfrm>
          <a:prstGeom prst="rect">
            <a:avLst/>
          </a:prstGeom>
          <a:noFill/>
          <a:ln w="9525">
            <a:noFill/>
            <a:miter lim="800000"/>
            <a:headEnd/>
            <a:tailEnd/>
          </a:ln>
          <a:effectLst/>
        </p:spPr>
      </p:pic>
      <p:cxnSp>
        <p:nvCxnSpPr>
          <p:cNvPr id="9" name="Straight Arrow Connector 8"/>
          <p:cNvCxnSpPr/>
          <p:nvPr/>
        </p:nvCxnSpPr>
        <p:spPr>
          <a:xfrm flipH="1">
            <a:off x="4114800" y="3351213"/>
            <a:ext cx="533400" cy="158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114800" y="2278559"/>
            <a:ext cx="533400" cy="769441"/>
          </a:xfrm>
          <a:prstGeom prst="rect">
            <a:avLst/>
          </a:prstGeom>
          <a:noFill/>
        </p:spPr>
        <p:txBody>
          <a:bodyPr wrap="square" rtlCol="0">
            <a:spAutoFit/>
          </a:bodyPr>
          <a:lstStyle/>
          <a:p>
            <a:r>
              <a:rPr lang="en-GB" sz="4400" b="1" dirty="0" smtClean="0"/>
              <a:t>?</a:t>
            </a:r>
            <a:endParaRPr lang="en-GB" sz="4400" b="1" dirty="0"/>
          </a:p>
        </p:txBody>
      </p:sp>
      <p:grpSp>
        <p:nvGrpSpPr>
          <p:cNvPr id="40" name="Group 39"/>
          <p:cNvGrpSpPr/>
          <p:nvPr/>
        </p:nvGrpSpPr>
        <p:grpSpPr>
          <a:xfrm>
            <a:off x="152400" y="1600200"/>
            <a:ext cx="3657600" cy="3048000"/>
            <a:chOff x="2306638" y="3079750"/>
            <a:chExt cx="4533900" cy="3698875"/>
          </a:xfrm>
        </p:grpSpPr>
        <p:sp>
          <p:nvSpPr>
            <p:cNvPr id="29" name="Rectangle 6"/>
            <p:cNvSpPr>
              <a:spLocks noChangeArrowheads="1"/>
            </p:cNvSpPr>
            <p:nvPr/>
          </p:nvSpPr>
          <p:spPr bwMode="auto">
            <a:xfrm>
              <a:off x="2306638" y="3079750"/>
              <a:ext cx="4533900" cy="3698875"/>
            </a:xfrm>
            <a:prstGeom prst="rect">
              <a:avLst/>
            </a:prstGeom>
            <a:solidFill>
              <a:srgbClr val="99C172">
                <a:alpha val="50195"/>
              </a:srgbClr>
            </a:solidFill>
            <a:ln w="9525">
              <a:solidFill>
                <a:schemeClr val="tx1"/>
              </a:solidFill>
              <a:miter lim="800000"/>
              <a:headEnd/>
              <a:tailEnd/>
            </a:ln>
          </p:spPr>
          <p:txBody>
            <a:bodyPr wrap="none" anchor="ctr"/>
            <a:lstStyle/>
            <a:p>
              <a:endParaRPr lang="en-GB" sz="1600">
                <a:latin typeface="Calibri" pitchFamily="34" charset="0"/>
              </a:endParaRPr>
            </a:p>
          </p:txBody>
        </p:sp>
        <p:sp>
          <p:nvSpPr>
            <p:cNvPr id="30" name="Text Box 7"/>
            <p:cNvSpPr txBox="1">
              <a:spLocks noChangeArrowheads="1"/>
            </p:cNvSpPr>
            <p:nvPr/>
          </p:nvSpPr>
          <p:spPr bwMode="auto">
            <a:xfrm>
              <a:off x="2647950" y="3092450"/>
              <a:ext cx="3908425" cy="634949"/>
            </a:xfrm>
            <a:prstGeom prst="rect">
              <a:avLst/>
            </a:prstGeom>
            <a:noFill/>
            <a:ln w="9525">
              <a:noFill/>
              <a:miter lim="800000"/>
              <a:headEnd/>
              <a:tailEnd/>
            </a:ln>
          </p:spPr>
          <p:txBody>
            <a:bodyPr>
              <a:spAutoFit/>
            </a:bodyPr>
            <a:lstStyle/>
            <a:p>
              <a:pPr algn="ctr">
                <a:spcBef>
                  <a:spcPct val="50000"/>
                </a:spcBef>
              </a:pPr>
              <a:r>
                <a:rPr lang="en-GB" sz="1400" b="1">
                  <a:latin typeface="Calibri" pitchFamily="34" charset="0"/>
                </a:rPr>
                <a:t>Food Security, i.e. </a:t>
              </a:r>
              <a:r>
                <a:rPr lang="en-GB" sz="1400" b="1">
                  <a:solidFill>
                    <a:srgbClr val="FF0000"/>
                  </a:solidFill>
                  <a:latin typeface="Calibri" pitchFamily="34" charset="0"/>
                </a:rPr>
                <a:t>stability</a:t>
              </a:r>
              <a:r>
                <a:rPr lang="en-GB" sz="1400" b="1">
                  <a:latin typeface="Calibri" pitchFamily="34" charset="0"/>
                </a:rPr>
                <a:t> over time for:</a:t>
              </a:r>
            </a:p>
          </p:txBody>
        </p:sp>
        <p:sp>
          <p:nvSpPr>
            <p:cNvPr id="31" name="Oval 9"/>
            <p:cNvSpPr>
              <a:spLocks noChangeArrowheads="1"/>
            </p:cNvSpPr>
            <p:nvPr/>
          </p:nvSpPr>
          <p:spPr bwMode="auto">
            <a:xfrm>
              <a:off x="3589338" y="4908550"/>
              <a:ext cx="1768475" cy="1652588"/>
            </a:xfrm>
            <a:prstGeom prst="ellipse">
              <a:avLst/>
            </a:prstGeom>
            <a:noFill/>
            <a:ln w="38100">
              <a:solidFill>
                <a:schemeClr val="tx1"/>
              </a:solidFill>
              <a:round/>
              <a:headEnd/>
              <a:tailEnd/>
            </a:ln>
          </p:spPr>
          <p:txBody>
            <a:bodyPr wrap="none" anchor="ctr"/>
            <a:lstStyle/>
            <a:p>
              <a:endParaRPr lang="en-GB" sz="1600">
                <a:latin typeface="Calibri" pitchFamily="34" charset="0"/>
              </a:endParaRPr>
            </a:p>
          </p:txBody>
        </p:sp>
        <p:sp>
          <p:nvSpPr>
            <p:cNvPr id="32" name="Oval 10"/>
            <p:cNvSpPr>
              <a:spLocks noChangeArrowheads="1"/>
            </p:cNvSpPr>
            <p:nvPr/>
          </p:nvSpPr>
          <p:spPr bwMode="auto">
            <a:xfrm>
              <a:off x="2700338" y="3470275"/>
              <a:ext cx="1770062" cy="1651000"/>
            </a:xfrm>
            <a:prstGeom prst="ellipse">
              <a:avLst/>
            </a:prstGeom>
            <a:noFill/>
            <a:ln w="38100">
              <a:solidFill>
                <a:schemeClr val="tx1"/>
              </a:solidFill>
              <a:round/>
              <a:headEnd/>
              <a:tailEnd/>
            </a:ln>
          </p:spPr>
          <p:txBody>
            <a:bodyPr wrap="none" anchor="ctr"/>
            <a:lstStyle/>
            <a:p>
              <a:endParaRPr lang="en-GB" sz="1600">
                <a:latin typeface="Calibri" pitchFamily="34" charset="0"/>
              </a:endParaRPr>
            </a:p>
          </p:txBody>
        </p:sp>
        <p:sp>
          <p:nvSpPr>
            <p:cNvPr id="33" name="Oval 11"/>
            <p:cNvSpPr>
              <a:spLocks noChangeArrowheads="1"/>
            </p:cNvSpPr>
            <p:nvPr/>
          </p:nvSpPr>
          <p:spPr bwMode="auto">
            <a:xfrm>
              <a:off x="4476750" y="3470275"/>
              <a:ext cx="1768475" cy="1651000"/>
            </a:xfrm>
            <a:prstGeom prst="ellipse">
              <a:avLst/>
            </a:prstGeom>
            <a:noFill/>
            <a:ln w="38100">
              <a:solidFill>
                <a:schemeClr val="tx1"/>
              </a:solidFill>
              <a:round/>
              <a:headEnd/>
              <a:tailEnd/>
            </a:ln>
          </p:spPr>
          <p:txBody>
            <a:bodyPr wrap="none" anchor="ctr"/>
            <a:lstStyle/>
            <a:p>
              <a:endParaRPr lang="en-GB" sz="1600">
                <a:latin typeface="Calibri" pitchFamily="34" charset="0"/>
              </a:endParaRPr>
            </a:p>
          </p:txBody>
        </p:sp>
        <p:sp>
          <p:nvSpPr>
            <p:cNvPr id="34" name="Text Box 12"/>
            <p:cNvSpPr txBox="1">
              <a:spLocks noChangeArrowheads="1"/>
            </p:cNvSpPr>
            <p:nvPr/>
          </p:nvSpPr>
          <p:spPr bwMode="auto">
            <a:xfrm>
              <a:off x="2955926" y="3654425"/>
              <a:ext cx="1312863" cy="560250"/>
            </a:xfrm>
            <a:prstGeom prst="rect">
              <a:avLst/>
            </a:prstGeom>
            <a:noFill/>
            <a:ln w="9525">
              <a:noFill/>
              <a:miter lim="800000"/>
              <a:headEnd/>
              <a:tailEnd/>
            </a:ln>
          </p:spPr>
          <p:txBody>
            <a:bodyPr>
              <a:spAutoFit/>
            </a:bodyPr>
            <a:lstStyle/>
            <a:p>
              <a:pPr algn="ctr"/>
              <a:r>
                <a:rPr lang="en-GB" sz="1200" b="1">
                  <a:solidFill>
                    <a:srgbClr val="FF0000"/>
                  </a:solidFill>
                  <a:latin typeface="Calibri" pitchFamily="34" charset="0"/>
                </a:rPr>
                <a:t>FOOD UTILISATION</a:t>
              </a:r>
              <a:endParaRPr lang="en-GB" sz="1200" i="1">
                <a:solidFill>
                  <a:srgbClr val="FF0000"/>
                </a:solidFill>
                <a:latin typeface="Calibri" pitchFamily="34" charset="0"/>
              </a:endParaRPr>
            </a:p>
          </p:txBody>
        </p:sp>
        <p:sp>
          <p:nvSpPr>
            <p:cNvPr id="35" name="Text Box 13"/>
            <p:cNvSpPr txBox="1">
              <a:spLocks noChangeArrowheads="1"/>
            </p:cNvSpPr>
            <p:nvPr/>
          </p:nvSpPr>
          <p:spPr bwMode="auto">
            <a:xfrm>
              <a:off x="4738688" y="3654425"/>
              <a:ext cx="1249362" cy="560250"/>
            </a:xfrm>
            <a:prstGeom prst="rect">
              <a:avLst/>
            </a:prstGeom>
            <a:noFill/>
            <a:ln w="9525">
              <a:noFill/>
              <a:miter lim="800000"/>
              <a:headEnd/>
              <a:tailEnd/>
            </a:ln>
          </p:spPr>
          <p:txBody>
            <a:bodyPr>
              <a:spAutoFit/>
            </a:bodyPr>
            <a:lstStyle/>
            <a:p>
              <a:pPr algn="ctr"/>
              <a:r>
                <a:rPr lang="en-GB" sz="1200" b="1">
                  <a:solidFill>
                    <a:srgbClr val="FF0000"/>
                  </a:solidFill>
                  <a:latin typeface="Calibri" pitchFamily="34" charset="0"/>
                </a:rPr>
                <a:t>FOOD </a:t>
              </a:r>
            </a:p>
            <a:p>
              <a:pPr algn="ctr"/>
              <a:r>
                <a:rPr lang="en-GB" sz="1200" b="1">
                  <a:solidFill>
                    <a:srgbClr val="FF0000"/>
                  </a:solidFill>
                  <a:latin typeface="Calibri" pitchFamily="34" charset="0"/>
                </a:rPr>
                <a:t>ACCESS</a:t>
              </a:r>
              <a:endParaRPr lang="en-GB" sz="1200">
                <a:solidFill>
                  <a:srgbClr val="FF0000"/>
                </a:solidFill>
                <a:latin typeface="Calibri" pitchFamily="34" charset="0"/>
              </a:endParaRPr>
            </a:p>
          </p:txBody>
        </p:sp>
        <p:sp>
          <p:nvSpPr>
            <p:cNvPr id="36" name="Rectangle 14"/>
            <p:cNvSpPr>
              <a:spLocks noChangeArrowheads="1"/>
            </p:cNvSpPr>
            <p:nvPr/>
          </p:nvSpPr>
          <p:spPr bwMode="auto">
            <a:xfrm>
              <a:off x="4772025" y="4127500"/>
              <a:ext cx="1308039" cy="784350"/>
            </a:xfrm>
            <a:prstGeom prst="rect">
              <a:avLst/>
            </a:prstGeom>
            <a:noFill/>
            <a:ln w="9525">
              <a:noFill/>
              <a:miter lim="800000"/>
              <a:headEnd/>
              <a:tailEnd/>
            </a:ln>
          </p:spPr>
          <p:txBody>
            <a:bodyPr wrap="none">
              <a:spAutoFit/>
            </a:bodyPr>
            <a:lstStyle/>
            <a:p>
              <a:pPr marL="95250" indent="-95250">
                <a:buFontTx/>
                <a:buChar char="•"/>
              </a:pPr>
              <a:r>
                <a:rPr lang="en-GB" sz="1200" i="1">
                  <a:latin typeface="Calibri" pitchFamily="34" charset="0"/>
                </a:rPr>
                <a:t>Affordability</a:t>
              </a:r>
            </a:p>
            <a:p>
              <a:pPr marL="95250" indent="-95250">
                <a:buFontTx/>
                <a:buChar char="•"/>
              </a:pPr>
              <a:r>
                <a:rPr lang="en-GB" sz="1200" i="1">
                  <a:latin typeface="Calibri" pitchFamily="34" charset="0"/>
                </a:rPr>
                <a:t>Allocation</a:t>
              </a:r>
            </a:p>
            <a:p>
              <a:pPr marL="95250" indent="-95250">
                <a:buFontTx/>
                <a:buChar char="•"/>
              </a:pPr>
              <a:r>
                <a:rPr lang="en-GB" sz="1200" i="1">
                  <a:latin typeface="Calibri" pitchFamily="34" charset="0"/>
                </a:rPr>
                <a:t>Preference</a:t>
              </a:r>
              <a:endParaRPr lang="en-US" sz="1200" i="1">
                <a:latin typeface="Calibri" pitchFamily="34" charset="0"/>
              </a:endParaRPr>
            </a:p>
          </p:txBody>
        </p:sp>
        <p:sp>
          <p:nvSpPr>
            <p:cNvPr id="37" name="Rectangle 15"/>
            <p:cNvSpPr>
              <a:spLocks noChangeArrowheads="1"/>
            </p:cNvSpPr>
            <p:nvPr/>
          </p:nvSpPr>
          <p:spPr bwMode="auto">
            <a:xfrm>
              <a:off x="2897188" y="4127500"/>
              <a:ext cx="1656251" cy="784350"/>
            </a:xfrm>
            <a:prstGeom prst="rect">
              <a:avLst/>
            </a:prstGeom>
            <a:noFill/>
            <a:ln w="9525">
              <a:noFill/>
              <a:miter lim="800000"/>
              <a:headEnd/>
              <a:tailEnd/>
            </a:ln>
          </p:spPr>
          <p:txBody>
            <a:bodyPr wrap="none">
              <a:spAutoFit/>
            </a:bodyPr>
            <a:lstStyle/>
            <a:p>
              <a:pPr marL="95250" indent="-95250">
                <a:buFontTx/>
                <a:buChar char="•"/>
              </a:pPr>
              <a:r>
                <a:rPr lang="en-GB" sz="1200" i="1">
                  <a:latin typeface="Calibri" pitchFamily="34" charset="0"/>
                </a:rPr>
                <a:t>Nutritional Value</a:t>
              </a:r>
            </a:p>
            <a:p>
              <a:pPr marL="95250" indent="-95250">
                <a:buFontTx/>
                <a:buChar char="•"/>
              </a:pPr>
              <a:r>
                <a:rPr lang="en-GB" sz="1200" i="1">
                  <a:latin typeface="Calibri" pitchFamily="34" charset="0"/>
                </a:rPr>
                <a:t>Social Value</a:t>
              </a:r>
              <a:endParaRPr lang="en-US" sz="1200">
                <a:latin typeface="Calibri" pitchFamily="34" charset="0"/>
              </a:endParaRPr>
            </a:p>
            <a:p>
              <a:pPr marL="95250" indent="-95250">
                <a:buFontTx/>
                <a:buChar char="•"/>
              </a:pPr>
              <a:r>
                <a:rPr lang="en-US" sz="1200" i="1">
                  <a:latin typeface="Calibri" pitchFamily="34" charset="0"/>
                </a:rPr>
                <a:t>Food Safety</a:t>
              </a:r>
            </a:p>
          </p:txBody>
        </p:sp>
        <p:sp>
          <p:nvSpPr>
            <p:cNvPr id="38" name="Rectangle 16"/>
            <p:cNvSpPr>
              <a:spLocks noChangeArrowheads="1"/>
            </p:cNvSpPr>
            <p:nvPr/>
          </p:nvSpPr>
          <p:spPr bwMode="auto">
            <a:xfrm>
              <a:off x="3776664" y="5140326"/>
              <a:ext cx="1398587" cy="560250"/>
            </a:xfrm>
            <a:prstGeom prst="rect">
              <a:avLst/>
            </a:prstGeom>
            <a:noFill/>
            <a:ln w="9525">
              <a:noFill/>
              <a:miter lim="800000"/>
              <a:headEnd/>
              <a:tailEnd/>
            </a:ln>
          </p:spPr>
          <p:txBody>
            <a:bodyPr>
              <a:spAutoFit/>
            </a:bodyPr>
            <a:lstStyle/>
            <a:p>
              <a:pPr algn="ctr"/>
              <a:r>
                <a:rPr lang="en-GB" sz="1200" b="1">
                  <a:solidFill>
                    <a:srgbClr val="FF0000"/>
                  </a:solidFill>
                  <a:latin typeface="Calibri" pitchFamily="34" charset="0"/>
                </a:rPr>
                <a:t>FOOD </a:t>
              </a:r>
            </a:p>
            <a:p>
              <a:pPr algn="ctr"/>
              <a:r>
                <a:rPr lang="en-GB" sz="1200" b="1">
                  <a:solidFill>
                    <a:srgbClr val="FF0000"/>
                  </a:solidFill>
                  <a:latin typeface="Calibri" pitchFamily="34" charset="0"/>
                </a:rPr>
                <a:t>AVAILABILITY</a:t>
              </a:r>
            </a:p>
          </p:txBody>
        </p:sp>
        <p:sp>
          <p:nvSpPr>
            <p:cNvPr id="39" name="Rectangle 17"/>
            <p:cNvSpPr>
              <a:spLocks noChangeArrowheads="1"/>
            </p:cNvSpPr>
            <p:nvPr/>
          </p:nvSpPr>
          <p:spPr bwMode="auto">
            <a:xfrm>
              <a:off x="3897313" y="5629275"/>
              <a:ext cx="1250096" cy="784350"/>
            </a:xfrm>
            <a:prstGeom prst="rect">
              <a:avLst/>
            </a:prstGeom>
            <a:noFill/>
            <a:ln w="9525">
              <a:noFill/>
              <a:miter lim="800000"/>
              <a:headEnd/>
              <a:tailEnd/>
            </a:ln>
          </p:spPr>
          <p:txBody>
            <a:bodyPr wrap="none">
              <a:spAutoFit/>
            </a:bodyPr>
            <a:lstStyle/>
            <a:p>
              <a:pPr marL="95250" indent="-95250">
                <a:buFontTx/>
                <a:buChar char="•"/>
              </a:pPr>
              <a:r>
                <a:rPr lang="en-GB" sz="1200" i="1">
                  <a:latin typeface="Calibri" pitchFamily="34" charset="0"/>
                </a:rPr>
                <a:t>Production</a:t>
              </a:r>
            </a:p>
            <a:p>
              <a:pPr marL="95250" indent="-95250">
                <a:buFontTx/>
                <a:buChar char="•"/>
              </a:pPr>
              <a:r>
                <a:rPr lang="en-GB" sz="1200" i="1">
                  <a:latin typeface="Calibri" pitchFamily="34" charset="0"/>
                </a:rPr>
                <a:t>Distribution</a:t>
              </a:r>
            </a:p>
            <a:p>
              <a:pPr marL="95250" indent="-95250">
                <a:buFontTx/>
                <a:buChar char="•"/>
              </a:pPr>
              <a:r>
                <a:rPr lang="en-GB" sz="1200" i="1">
                  <a:latin typeface="Calibri" pitchFamily="34" charset="0"/>
                </a:rPr>
                <a:t>Exchange</a:t>
              </a:r>
            </a:p>
          </p:txBody>
        </p:sp>
      </p:grpSp>
      <p:sp>
        <p:nvSpPr>
          <p:cNvPr id="17" name="TextBox 3"/>
          <p:cNvSpPr txBox="1">
            <a:spLocks noChangeArrowheads="1"/>
          </p:cNvSpPr>
          <p:nvPr/>
        </p:nvSpPr>
        <p:spPr bwMode="auto">
          <a:xfrm>
            <a:off x="76200" y="76200"/>
            <a:ext cx="8915400" cy="1077218"/>
          </a:xfrm>
          <a:prstGeom prst="rect">
            <a:avLst/>
          </a:prstGeom>
          <a:noFill/>
          <a:ln w="9525">
            <a:noFill/>
            <a:miter lim="800000"/>
            <a:headEnd/>
            <a:tailEnd/>
          </a:ln>
        </p:spPr>
        <p:txBody>
          <a:bodyPr wrap="square">
            <a:spAutoFit/>
          </a:bodyPr>
          <a:lstStyle/>
          <a:p>
            <a:pPr algn="ctr"/>
            <a:r>
              <a:rPr lang="en-GB" sz="3200" b="1" dirty="0" smtClean="0"/>
              <a:t>How do changes in Climate and other Planetary Boundaries affect Food Security?</a:t>
            </a:r>
            <a:endParaRPr lang="en-GB" sz="3200" b="1" dirty="0"/>
          </a:p>
        </p:txBody>
      </p:sp>
      <p:sp>
        <p:nvSpPr>
          <p:cNvPr id="18" name="Text Box 6"/>
          <p:cNvSpPr txBox="1">
            <a:spLocks noChangeArrowheads="1"/>
          </p:cNvSpPr>
          <p:nvPr/>
        </p:nvSpPr>
        <p:spPr bwMode="auto">
          <a:xfrm>
            <a:off x="838200" y="4919663"/>
            <a:ext cx="7559675" cy="1938337"/>
          </a:xfrm>
          <a:prstGeom prst="rect">
            <a:avLst/>
          </a:prstGeom>
          <a:noFill/>
          <a:ln w="9525">
            <a:noFill/>
            <a:miter lim="800000"/>
            <a:headEnd/>
            <a:tailEnd/>
          </a:ln>
        </p:spPr>
        <p:txBody>
          <a:bodyPr>
            <a:spAutoFit/>
          </a:bodyPr>
          <a:lstStyle/>
          <a:p>
            <a:pPr algn="ctr" fontAlgn="auto">
              <a:spcBef>
                <a:spcPts val="0"/>
              </a:spcBef>
              <a:spcAft>
                <a:spcPts val="0"/>
              </a:spcAft>
              <a:defRPr/>
            </a:pPr>
            <a:r>
              <a:rPr lang="en-GB" sz="2400" dirty="0" smtClean="0">
                <a:solidFill>
                  <a:schemeClr val="tx1">
                    <a:lumMod val="50000"/>
                    <a:lumOff val="50000"/>
                  </a:schemeClr>
                </a:solidFill>
                <a:latin typeface="Arial" charset="0"/>
              </a:rPr>
              <a:t>Food security exists </a:t>
            </a:r>
            <a:r>
              <a:rPr lang="en-GB" sz="2400" dirty="0">
                <a:solidFill>
                  <a:schemeClr val="tx1">
                    <a:lumMod val="50000"/>
                    <a:lumOff val="50000"/>
                  </a:schemeClr>
                </a:solidFill>
                <a:latin typeface="Arial" charset="0"/>
              </a:rPr>
              <a:t>when all people, at all times, have </a:t>
            </a:r>
            <a:r>
              <a:rPr lang="en-GB" sz="2400" b="1" dirty="0" smtClean="0">
                <a:solidFill>
                  <a:schemeClr val="tx1">
                    <a:lumMod val="50000"/>
                    <a:lumOff val="50000"/>
                  </a:schemeClr>
                </a:solidFill>
                <a:latin typeface="Arial" charset="0"/>
              </a:rPr>
              <a:t>physical and </a:t>
            </a:r>
            <a:r>
              <a:rPr lang="en-GB" sz="2400" b="1" dirty="0">
                <a:solidFill>
                  <a:schemeClr val="tx1">
                    <a:lumMod val="50000"/>
                    <a:lumOff val="50000"/>
                  </a:schemeClr>
                </a:solidFill>
                <a:latin typeface="Arial" charset="0"/>
              </a:rPr>
              <a:t>economic access</a:t>
            </a:r>
            <a:r>
              <a:rPr lang="en-GB" sz="2400" dirty="0">
                <a:solidFill>
                  <a:schemeClr val="tx1">
                    <a:lumMod val="50000"/>
                    <a:lumOff val="50000"/>
                  </a:schemeClr>
                </a:solidFill>
                <a:latin typeface="Arial" charset="0"/>
              </a:rPr>
              <a:t> to sufficient, safe, and nutritious food to meet their dietary needs and food preferences for an active and healthy life.</a:t>
            </a:r>
            <a:endParaRPr lang="en-GB" sz="2400" i="1" dirty="0">
              <a:solidFill>
                <a:schemeClr val="tx1">
                  <a:lumMod val="50000"/>
                  <a:lumOff val="50000"/>
                </a:schemeClr>
              </a:solidFill>
              <a:latin typeface="Arial" charset="0"/>
            </a:endParaRPr>
          </a:p>
          <a:p>
            <a:pPr algn="ctr" fontAlgn="auto">
              <a:spcBef>
                <a:spcPts val="0"/>
              </a:spcBef>
              <a:spcAft>
                <a:spcPts val="0"/>
              </a:spcAft>
              <a:defRPr/>
            </a:pPr>
            <a:r>
              <a:rPr lang="en-GB" sz="2400" i="1" dirty="0" smtClean="0">
                <a:solidFill>
                  <a:schemeClr val="tx1">
                    <a:lumMod val="50000"/>
                    <a:lumOff val="50000"/>
                  </a:schemeClr>
                </a:solidFill>
                <a:latin typeface="Arial" charset="0"/>
              </a:rPr>
              <a:t>(World Food Summit, 1996)</a:t>
            </a:r>
            <a:endParaRPr lang="en-GB" sz="2400" dirty="0">
              <a:solidFill>
                <a:schemeClr val="tx1">
                  <a:lumMod val="50000"/>
                  <a:lumOff val="50000"/>
                </a:schemeClr>
              </a:solidFill>
              <a:latin typeface="Arial" charset="0"/>
            </a:endParaRPr>
          </a:p>
        </p:txBody>
      </p:sp>
      <p:sp>
        <p:nvSpPr>
          <p:cNvPr id="19"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20"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extLst>
      <p:ext uri="{BB962C8B-B14F-4D97-AF65-F5344CB8AC3E}">
        <p14:creationId xmlns="" xmlns:p14="http://schemas.microsoft.com/office/powerpoint/2010/main" val="35084263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0"/>
            <a:ext cx="9144000" cy="1143000"/>
          </a:xfrm>
        </p:spPr>
        <p:txBody>
          <a:bodyPr/>
          <a:lstStyle/>
          <a:p>
            <a:pPr eaLnBrk="1" hangingPunct="1">
              <a:defRPr/>
            </a:pPr>
            <a:r>
              <a:rPr lang="en-US" sz="3200" b="1" dirty="0" smtClean="0">
                <a:latin typeface="+mn-lt"/>
              </a:rPr>
              <a:t>Concern that climate change will undermine food production in many parts of the world…</a:t>
            </a:r>
          </a:p>
        </p:txBody>
      </p:sp>
      <p:graphicFrame>
        <p:nvGraphicFramePr>
          <p:cNvPr id="10" name="Table 9"/>
          <p:cNvGraphicFramePr>
            <a:graphicFrameLocks noGrp="1"/>
          </p:cNvGraphicFramePr>
          <p:nvPr>
            <p:extLst>
              <p:ext uri="{D42A27DB-BD31-4B8C-83A1-F6EECF244321}">
                <p14:modId xmlns="" xmlns:p14="http://schemas.microsoft.com/office/powerpoint/2010/main" val="3514980029"/>
              </p:ext>
            </p:extLst>
          </p:nvPr>
        </p:nvGraphicFramePr>
        <p:xfrm>
          <a:off x="6172200" y="2514600"/>
          <a:ext cx="2333373" cy="3291840"/>
        </p:xfrm>
        <a:graphic>
          <a:graphicData uri="http://schemas.openxmlformats.org/drawingml/2006/table">
            <a:tbl>
              <a:tblPr/>
              <a:tblGrid>
                <a:gridCol w="1753653"/>
                <a:gridCol w="579720"/>
              </a:tblGrid>
              <a:tr h="523932">
                <a:tc>
                  <a:txBody>
                    <a:bodyPr/>
                    <a:lstStyle/>
                    <a:p>
                      <a:pPr algn="l"/>
                      <a:r>
                        <a:rPr lang="en-AU" sz="1600" b="1" dirty="0">
                          <a:latin typeface="Arial"/>
                        </a:rPr>
                        <a:t>Reduction in wheat yields</a:t>
                      </a:r>
                      <a:endParaRPr lang="en-US" sz="1600" dirty="0">
                        <a:latin typeface="Arial"/>
                      </a:endParaRPr>
                    </a:p>
                  </a:txBody>
                  <a:tcPr marL="0" marR="0" marT="0" marB="0">
                    <a:lnL>
                      <a:noFill/>
                    </a:lnL>
                    <a:lnR>
                      <a:noFill/>
                    </a:lnR>
                    <a:lnT>
                      <a:noFill/>
                    </a:lnT>
                    <a:lnB>
                      <a:noFill/>
                    </a:lnB>
                    <a:solidFill>
                      <a:srgbClr val="FFFFFF"/>
                    </a:solidFill>
                  </a:tcPr>
                </a:tc>
                <a:tc>
                  <a:txBody>
                    <a:bodyPr/>
                    <a:lstStyle/>
                    <a:p>
                      <a:pPr algn="l"/>
                      <a:r>
                        <a:rPr lang="en-US" sz="3600" dirty="0"/>
                        <a:t> </a:t>
                      </a:r>
                    </a:p>
                  </a:txBody>
                  <a:tcPr marL="0" marR="0" marT="0" marB="0">
                    <a:lnL>
                      <a:noFill/>
                    </a:lnL>
                    <a:lnR>
                      <a:noFill/>
                    </a:lnR>
                    <a:lnT>
                      <a:noFill/>
                    </a:lnT>
                    <a:lnB>
                      <a:noFill/>
                    </a:lnB>
                    <a:solidFill>
                      <a:srgbClr val="FFFFFF"/>
                    </a:solidFill>
                  </a:tcPr>
                </a:tc>
              </a:tr>
              <a:tr h="471539">
                <a:tc>
                  <a:txBody>
                    <a:bodyPr/>
                    <a:lstStyle/>
                    <a:p>
                      <a:pPr algn="l"/>
                      <a:r>
                        <a:rPr lang="en-AU" sz="1600" dirty="0" smtClean="0">
                          <a:latin typeface="Arial"/>
                        </a:rPr>
                        <a:t>0 - 5%</a:t>
                      </a:r>
                      <a:endParaRPr lang="en-US" sz="1600" dirty="0">
                        <a:latin typeface="Arial"/>
                      </a:endParaRPr>
                    </a:p>
                  </a:txBody>
                  <a:tcPr marL="0" marR="0" marT="0" marB="0">
                    <a:lnL>
                      <a:noFill/>
                    </a:lnL>
                    <a:lnR>
                      <a:noFill/>
                    </a:lnR>
                    <a:lnT>
                      <a:noFill/>
                    </a:lnT>
                    <a:lnB>
                      <a:noFill/>
                    </a:lnB>
                    <a:solidFill>
                      <a:srgbClr val="FFFFFF"/>
                    </a:solidFill>
                  </a:tcPr>
                </a:tc>
                <a:tc>
                  <a:txBody>
                    <a:bodyPr/>
                    <a:lstStyle/>
                    <a:p>
                      <a:pPr algn="l"/>
                      <a:r>
                        <a:rPr lang="en-US" sz="3600" dirty="0"/>
                        <a:t> </a:t>
                      </a:r>
                    </a:p>
                  </a:txBody>
                  <a:tcPr marL="0" marR="0" marT="0" marB="0">
                    <a:lnL>
                      <a:noFill/>
                    </a:lnL>
                    <a:lnR>
                      <a:noFill/>
                    </a:lnR>
                    <a:lnT>
                      <a:noFill/>
                    </a:lnT>
                    <a:lnB>
                      <a:noFill/>
                    </a:lnB>
                    <a:solidFill>
                      <a:srgbClr val="FFC9C5"/>
                    </a:solidFill>
                  </a:tcPr>
                </a:tc>
              </a:tr>
              <a:tr h="471539">
                <a:tc>
                  <a:txBody>
                    <a:bodyPr/>
                    <a:lstStyle/>
                    <a:p>
                      <a:pPr algn="l"/>
                      <a:r>
                        <a:rPr lang="en-AU" sz="1600" dirty="0" smtClean="0">
                          <a:latin typeface="Arial"/>
                        </a:rPr>
                        <a:t>5 -10%</a:t>
                      </a:r>
                      <a:endParaRPr lang="en-US" sz="1600" dirty="0">
                        <a:latin typeface="Arial"/>
                      </a:endParaRPr>
                    </a:p>
                  </a:txBody>
                  <a:tcPr marL="0" marR="0" marT="0" marB="0">
                    <a:lnL>
                      <a:noFill/>
                    </a:lnL>
                    <a:lnR>
                      <a:noFill/>
                    </a:lnR>
                    <a:lnT>
                      <a:noFill/>
                    </a:lnT>
                    <a:lnB>
                      <a:noFill/>
                    </a:lnB>
                    <a:solidFill>
                      <a:srgbClr val="FFFFFF"/>
                    </a:solidFill>
                  </a:tcPr>
                </a:tc>
                <a:tc>
                  <a:txBody>
                    <a:bodyPr/>
                    <a:lstStyle/>
                    <a:p>
                      <a:pPr algn="l"/>
                      <a:r>
                        <a:rPr lang="en-US" sz="3600" dirty="0"/>
                        <a:t> </a:t>
                      </a:r>
                    </a:p>
                  </a:txBody>
                  <a:tcPr marL="0" marR="0" marT="0" marB="0">
                    <a:lnL>
                      <a:noFill/>
                    </a:lnL>
                    <a:lnR>
                      <a:noFill/>
                    </a:lnR>
                    <a:lnT>
                      <a:noFill/>
                    </a:lnT>
                    <a:lnB>
                      <a:noFill/>
                    </a:lnB>
                    <a:solidFill>
                      <a:srgbClr val="FFAFB1"/>
                    </a:solidFill>
                  </a:tcPr>
                </a:tc>
              </a:tr>
              <a:tr h="471539">
                <a:tc>
                  <a:txBody>
                    <a:bodyPr/>
                    <a:lstStyle/>
                    <a:p>
                      <a:pPr algn="l"/>
                      <a:r>
                        <a:rPr lang="en-AU" sz="1600" dirty="0" smtClean="0">
                          <a:latin typeface="Arial"/>
                        </a:rPr>
                        <a:t>10 -15%</a:t>
                      </a:r>
                      <a:endParaRPr lang="en-US" sz="1600" dirty="0">
                        <a:latin typeface="Arial"/>
                      </a:endParaRPr>
                    </a:p>
                  </a:txBody>
                  <a:tcPr marL="0" marR="0" marT="0" marB="0">
                    <a:lnL>
                      <a:noFill/>
                    </a:lnL>
                    <a:lnR>
                      <a:noFill/>
                    </a:lnR>
                    <a:lnT>
                      <a:noFill/>
                    </a:lnT>
                    <a:lnB>
                      <a:noFill/>
                    </a:lnB>
                    <a:solidFill>
                      <a:srgbClr val="FFFFFF"/>
                    </a:solidFill>
                  </a:tcPr>
                </a:tc>
                <a:tc>
                  <a:txBody>
                    <a:bodyPr/>
                    <a:lstStyle/>
                    <a:p>
                      <a:pPr algn="l"/>
                      <a:r>
                        <a:rPr lang="en-US" sz="3600" dirty="0"/>
                        <a:t> </a:t>
                      </a:r>
                    </a:p>
                  </a:txBody>
                  <a:tcPr marL="0" marR="0" marT="0" marB="0">
                    <a:lnL>
                      <a:noFill/>
                    </a:lnL>
                    <a:lnR>
                      <a:noFill/>
                    </a:lnR>
                    <a:lnT>
                      <a:noFill/>
                    </a:lnT>
                    <a:lnB>
                      <a:noFill/>
                    </a:lnB>
                    <a:solidFill>
                      <a:srgbClr val="FF7C80"/>
                    </a:solidFill>
                  </a:tcPr>
                </a:tc>
              </a:tr>
              <a:tr h="471539">
                <a:tc>
                  <a:txBody>
                    <a:bodyPr/>
                    <a:lstStyle/>
                    <a:p>
                      <a:pPr algn="l"/>
                      <a:r>
                        <a:rPr lang="en-AU" sz="1600" dirty="0" smtClean="0">
                          <a:latin typeface="Arial"/>
                        </a:rPr>
                        <a:t>15 - 20%</a:t>
                      </a:r>
                      <a:endParaRPr lang="en-US" sz="1600" dirty="0">
                        <a:latin typeface="Arial"/>
                      </a:endParaRPr>
                    </a:p>
                  </a:txBody>
                  <a:tcPr marL="0" marR="0" marT="0" marB="0">
                    <a:lnL>
                      <a:noFill/>
                    </a:lnL>
                    <a:lnR>
                      <a:noFill/>
                    </a:lnR>
                    <a:lnT>
                      <a:noFill/>
                    </a:lnT>
                    <a:lnB>
                      <a:noFill/>
                    </a:lnB>
                    <a:solidFill>
                      <a:srgbClr val="FFFFFF"/>
                    </a:solidFill>
                  </a:tcPr>
                </a:tc>
                <a:tc>
                  <a:txBody>
                    <a:bodyPr/>
                    <a:lstStyle/>
                    <a:p>
                      <a:pPr algn="l"/>
                      <a:r>
                        <a:rPr lang="en-US" sz="3600" dirty="0"/>
                        <a:t> </a:t>
                      </a:r>
                    </a:p>
                  </a:txBody>
                  <a:tcPr marL="0" marR="0" marT="0" marB="0">
                    <a:lnL>
                      <a:noFill/>
                    </a:lnL>
                    <a:lnR>
                      <a:noFill/>
                    </a:lnR>
                    <a:lnT>
                      <a:noFill/>
                    </a:lnT>
                    <a:lnB>
                      <a:noFill/>
                    </a:lnB>
                    <a:solidFill>
                      <a:srgbClr val="FF0000"/>
                    </a:solidFill>
                  </a:tcPr>
                </a:tc>
              </a:tr>
              <a:tr h="471539">
                <a:tc>
                  <a:txBody>
                    <a:bodyPr/>
                    <a:lstStyle/>
                    <a:p>
                      <a:pPr algn="l"/>
                      <a:r>
                        <a:rPr lang="en-AU" sz="1600" dirty="0">
                          <a:latin typeface="Arial"/>
                        </a:rPr>
                        <a:t>&gt; </a:t>
                      </a:r>
                      <a:r>
                        <a:rPr lang="en-AU" sz="1600" dirty="0" smtClean="0">
                          <a:latin typeface="Arial"/>
                        </a:rPr>
                        <a:t>20%</a:t>
                      </a:r>
                      <a:endParaRPr lang="en-US" sz="1600" dirty="0">
                        <a:latin typeface="Arial"/>
                      </a:endParaRPr>
                    </a:p>
                  </a:txBody>
                  <a:tcPr marL="0" marR="0" marT="0" marB="0">
                    <a:lnL>
                      <a:noFill/>
                    </a:lnL>
                    <a:lnR>
                      <a:noFill/>
                    </a:lnR>
                    <a:lnT>
                      <a:noFill/>
                    </a:lnT>
                    <a:lnB>
                      <a:noFill/>
                    </a:lnB>
                    <a:solidFill>
                      <a:srgbClr val="FFFFFF"/>
                    </a:solidFill>
                  </a:tcPr>
                </a:tc>
                <a:tc>
                  <a:txBody>
                    <a:bodyPr/>
                    <a:lstStyle/>
                    <a:p>
                      <a:pPr algn="l"/>
                      <a:r>
                        <a:rPr lang="en-US" sz="3600" dirty="0"/>
                        <a:t> </a:t>
                      </a:r>
                    </a:p>
                  </a:txBody>
                  <a:tcPr marL="0" marR="0" marT="0" marB="0">
                    <a:lnL>
                      <a:noFill/>
                    </a:lnL>
                    <a:lnR>
                      <a:noFill/>
                    </a:lnR>
                    <a:lnT>
                      <a:noFill/>
                    </a:lnT>
                    <a:lnB>
                      <a:noFill/>
                    </a:lnB>
                    <a:solidFill>
                      <a:srgbClr val="990000"/>
                    </a:solidFill>
                  </a:tcPr>
                </a:tc>
              </a:tr>
            </a:tbl>
          </a:graphicData>
        </a:graphic>
      </p:graphicFrame>
      <p:pic>
        <p:nvPicPr>
          <p:cNvPr id="11" name="Picture 2" descr="http://www.agrifood.info/review/2006/Kingwell_files/image001.gif"/>
          <p:cNvPicPr>
            <a:picLocks noChangeAspect="1" noChangeArrowheads="1"/>
          </p:cNvPicPr>
          <p:nvPr/>
        </p:nvPicPr>
        <p:blipFill>
          <a:blip r:embed="rId3" cstate="print"/>
          <a:srcRect/>
          <a:stretch>
            <a:fillRect/>
          </a:stretch>
        </p:blipFill>
        <p:spPr bwMode="auto">
          <a:xfrm>
            <a:off x="1295400" y="2362200"/>
            <a:ext cx="4666273" cy="4027730"/>
          </a:xfrm>
          <a:prstGeom prst="rect">
            <a:avLst/>
          </a:prstGeom>
          <a:noFill/>
          <a:ln w="9525">
            <a:noFill/>
            <a:miter lim="800000"/>
            <a:headEnd/>
            <a:tailEnd/>
          </a:ln>
        </p:spPr>
      </p:pic>
      <p:sp>
        <p:nvSpPr>
          <p:cNvPr id="13" name="Rectangle 12"/>
          <p:cNvSpPr>
            <a:spLocks noChangeArrowheads="1"/>
          </p:cNvSpPr>
          <p:nvPr/>
        </p:nvSpPr>
        <p:spPr bwMode="auto">
          <a:xfrm>
            <a:off x="838200" y="1686580"/>
            <a:ext cx="7467600" cy="523220"/>
          </a:xfrm>
          <a:prstGeom prst="rect">
            <a:avLst/>
          </a:prstGeom>
          <a:noFill/>
          <a:ln w="9525">
            <a:noFill/>
            <a:miter lim="800000"/>
            <a:headEnd/>
            <a:tailEnd/>
          </a:ln>
        </p:spPr>
        <p:txBody>
          <a:bodyPr wrap="square">
            <a:spAutoFit/>
          </a:bodyPr>
          <a:lstStyle/>
          <a:p>
            <a:pPr algn="ctr"/>
            <a:r>
              <a:rPr lang="en-US" sz="2800" dirty="0" smtClean="0"/>
              <a:t>Anticipated wheat yield </a:t>
            </a:r>
            <a:r>
              <a:rPr lang="en-US" sz="2800" dirty="0"/>
              <a:t>decline by 2030</a:t>
            </a:r>
            <a:endParaRPr lang="en-GB" sz="2800" dirty="0"/>
          </a:p>
        </p:txBody>
      </p:sp>
      <p:sp>
        <p:nvSpPr>
          <p:cNvPr id="14" name="TextBox 13"/>
          <p:cNvSpPr txBox="1"/>
          <p:nvPr/>
        </p:nvSpPr>
        <p:spPr>
          <a:xfrm>
            <a:off x="76199" y="6412468"/>
            <a:ext cx="5885473" cy="369332"/>
          </a:xfrm>
          <a:prstGeom prst="rect">
            <a:avLst/>
          </a:prstGeom>
          <a:noFill/>
        </p:spPr>
        <p:txBody>
          <a:bodyPr wrap="square" rtlCol="0">
            <a:spAutoFit/>
          </a:bodyPr>
          <a:lstStyle/>
          <a:p>
            <a:r>
              <a:rPr lang="en-GB" b="1" dirty="0" smtClean="0"/>
              <a:t>Australia exports 15 Mt/</a:t>
            </a:r>
            <a:r>
              <a:rPr lang="en-GB" b="1" dirty="0" err="1" smtClean="0"/>
              <a:t>yr</a:t>
            </a:r>
            <a:r>
              <a:rPr lang="en-GB" b="1" dirty="0" smtClean="0"/>
              <a:t> (~19% of world exports)</a:t>
            </a:r>
          </a:p>
        </p:txBody>
      </p:sp>
      <p:sp>
        <p:nvSpPr>
          <p:cNvPr id="2" name="TextBox 1"/>
          <p:cNvSpPr txBox="1"/>
          <p:nvPr/>
        </p:nvSpPr>
        <p:spPr>
          <a:xfrm>
            <a:off x="5334000" y="6553200"/>
            <a:ext cx="3810000" cy="307777"/>
          </a:xfrm>
          <a:prstGeom prst="rect">
            <a:avLst/>
          </a:prstGeom>
          <a:noFill/>
        </p:spPr>
        <p:txBody>
          <a:bodyPr wrap="square" rtlCol="0">
            <a:spAutoFit/>
          </a:bodyPr>
          <a:lstStyle/>
          <a:p>
            <a:pPr algn="r">
              <a:spcBef>
                <a:spcPct val="50000"/>
              </a:spcBef>
            </a:pPr>
            <a:r>
              <a:rPr lang="en-AU" sz="1400" i="1" dirty="0" err="1">
                <a:solidFill>
                  <a:schemeClr val="bg2"/>
                </a:solidFill>
              </a:rPr>
              <a:t>Kokic</a:t>
            </a:r>
            <a:r>
              <a:rPr lang="en-AU" sz="1400" i="1" dirty="0">
                <a:solidFill>
                  <a:schemeClr val="bg2"/>
                </a:solidFill>
              </a:rPr>
              <a:t>, et al. </a:t>
            </a:r>
            <a:r>
              <a:rPr lang="en-AU" sz="1400" i="1" dirty="0" smtClean="0">
                <a:solidFill>
                  <a:schemeClr val="bg2"/>
                </a:solidFill>
              </a:rPr>
              <a:t>Australian Commodities, </a:t>
            </a:r>
            <a:r>
              <a:rPr lang="en-AU" sz="1400" dirty="0" smtClean="0">
                <a:solidFill>
                  <a:schemeClr val="bg2"/>
                </a:solidFill>
              </a:rPr>
              <a:t>2005</a:t>
            </a:r>
            <a:endParaRPr lang="en-GB" sz="1400" dirty="0">
              <a:solidFill>
                <a:schemeClr val="bg2"/>
              </a:solidFill>
            </a:endParaRPr>
          </a:p>
        </p:txBody>
      </p:sp>
      <p:sp>
        <p:nvSpPr>
          <p:cNvPr id="17"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18"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extLst>
      <p:ext uri="{BB962C8B-B14F-4D97-AF65-F5344CB8AC3E}">
        <p14:creationId xmlns="" xmlns:p14="http://schemas.microsoft.com/office/powerpoint/2010/main" val="349333518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027"/>
            <a:ext cx="8229600" cy="1143000"/>
          </a:xfrm>
        </p:spPr>
        <p:txBody>
          <a:bodyPr/>
          <a:lstStyle/>
          <a:p>
            <a:r>
              <a:rPr lang="en-GB" sz="3200" b="1" dirty="0" smtClean="0"/>
              <a:t>… further compromised by O</a:t>
            </a:r>
            <a:r>
              <a:rPr lang="en-GB" sz="3200" b="1" baseline="-25000" dirty="0" smtClean="0"/>
              <a:t>3</a:t>
            </a:r>
            <a:r>
              <a:rPr lang="en-GB" sz="3200" b="1" dirty="0" smtClean="0"/>
              <a:t> pollution.</a:t>
            </a:r>
            <a:endParaRPr lang="en-GB" sz="3200" b="1" dirty="0"/>
          </a:p>
        </p:txBody>
      </p:sp>
      <p:sp>
        <p:nvSpPr>
          <p:cNvPr id="3" name="Content Placeholder 2"/>
          <p:cNvSpPr>
            <a:spLocks noGrp="1"/>
          </p:cNvSpPr>
          <p:nvPr>
            <p:ph idx="1"/>
          </p:nvPr>
        </p:nvSpPr>
        <p:spPr>
          <a:xfrm>
            <a:off x="9033162" y="0"/>
            <a:ext cx="1399309" cy="3396817"/>
          </a:xfrm>
        </p:spPr>
        <p:txBody>
          <a:bodyPr/>
          <a:lstStyle/>
          <a:p>
            <a:pPr marL="0" indent="0">
              <a:buNone/>
            </a:pPr>
            <a:r>
              <a:rPr lang="en-GB" dirty="0"/>
              <a:t>The accumulated hourly mean ozone concentration above 40 ppb, during daylight hours</a:t>
            </a:r>
          </a:p>
        </p:txBody>
      </p:sp>
      <p:pic>
        <p:nvPicPr>
          <p:cNvPr id="921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56561" y="1745673"/>
            <a:ext cx="3356457" cy="4761141"/>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6"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pic>
        <p:nvPicPr>
          <p:cNvPr id="9219"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467370" y="1690254"/>
            <a:ext cx="4365625" cy="3200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866709" y="4846349"/>
            <a:ext cx="4388139" cy="433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9" name="Text Box 10"/>
          <p:cNvSpPr txBox="1">
            <a:spLocks noChangeArrowheads="1"/>
          </p:cNvSpPr>
          <p:nvPr/>
        </p:nvSpPr>
        <p:spPr bwMode="auto">
          <a:xfrm>
            <a:off x="4682839" y="5252912"/>
            <a:ext cx="3865418" cy="1384995"/>
          </a:xfrm>
          <a:prstGeom prst="rect">
            <a:avLst/>
          </a:prstGeom>
          <a:noFill/>
          <a:ln w="9525">
            <a:noFill/>
            <a:miter lim="800000"/>
            <a:headEnd/>
            <a:tailEnd/>
          </a:ln>
          <a:effectLst/>
        </p:spPr>
        <p:txBody>
          <a:bodyPr wrap="square">
            <a:spAutoFit/>
          </a:bodyPr>
          <a:lstStyle/>
          <a:p>
            <a:pPr marL="179388" indent="-179388">
              <a:buClr>
                <a:srgbClr val="660066"/>
              </a:buClr>
              <a:buFont typeface="Arial" pitchFamily="34" charset="0"/>
              <a:buChar char="•"/>
            </a:pPr>
            <a:r>
              <a:rPr lang="en-GB" sz="1400" dirty="0" smtClean="0"/>
              <a:t>Significant </a:t>
            </a:r>
            <a:r>
              <a:rPr lang="en-GB" sz="1400" dirty="0"/>
              <a:t>yield losses for important food </a:t>
            </a:r>
            <a:r>
              <a:rPr lang="en-GB" sz="1400" dirty="0" smtClean="0"/>
              <a:t>crops</a:t>
            </a:r>
          </a:p>
          <a:p>
            <a:pPr marL="179388" indent="-179388">
              <a:buClr>
                <a:srgbClr val="660066"/>
              </a:buClr>
              <a:buFont typeface="Arial" pitchFamily="34" charset="0"/>
              <a:buChar char="•"/>
            </a:pPr>
            <a:r>
              <a:rPr lang="en-GB" sz="1400" dirty="0" smtClean="0"/>
              <a:t>Adaptation </a:t>
            </a:r>
            <a:r>
              <a:rPr lang="en-GB" sz="1400" dirty="0"/>
              <a:t>strategies were modelled, </a:t>
            </a:r>
            <a:r>
              <a:rPr lang="en-GB" sz="1400" dirty="0" err="1"/>
              <a:t>e,g</a:t>
            </a:r>
            <a:r>
              <a:rPr lang="en-GB" sz="1400" dirty="0"/>
              <a:t>. change of timing of crop growth period  to avoid peak ozone, but no marked improvement was found</a:t>
            </a:r>
          </a:p>
        </p:txBody>
      </p:sp>
    </p:spTree>
    <p:extLst>
      <p:ext uri="{BB962C8B-B14F-4D97-AF65-F5344CB8AC3E}">
        <p14:creationId xmlns="" xmlns:p14="http://schemas.microsoft.com/office/powerpoint/2010/main" val="25335161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uk.reuters.com/resources/r/?m=02&amp;d=20100828&amp;t=2&amp;i=191208818&amp;w=&amp;fh=&amp;fw=&amp;ll=460&amp;pl=300&amp;r=2010-08-28T120603Z_01_BTRE67R0XM600_RTROPTP_0_PAKISTAN-FLOODS"/>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36742" y="1295400"/>
            <a:ext cx="8126645" cy="5441950"/>
          </a:xfrm>
          <a:prstGeom prst="rect">
            <a:avLst/>
          </a:prstGeom>
          <a:noFill/>
          <a:extLst>
            <a:ext uri="{909E8E84-426E-40DD-AFC4-6F175D3DCCD1}">
              <a14:hiddenFill xmlns="" xmlns:a14="http://schemas.microsoft.com/office/drawing/2010/main">
                <a:solidFill>
                  <a:srgbClr val="FFFFFF"/>
                </a:solidFill>
              </a14:hiddenFill>
            </a:ext>
          </a:extLst>
        </p:spPr>
      </p:pic>
      <p:sp>
        <p:nvSpPr>
          <p:cNvPr id="6" name="TextBox 5"/>
          <p:cNvSpPr txBox="1"/>
          <p:nvPr/>
        </p:nvSpPr>
        <p:spPr>
          <a:xfrm>
            <a:off x="0" y="0"/>
            <a:ext cx="9144000" cy="1077218"/>
          </a:xfrm>
          <a:prstGeom prst="rect">
            <a:avLst/>
          </a:prstGeom>
          <a:noFill/>
        </p:spPr>
        <p:txBody>
          <a:bodyPr wrap="square" rtlCol="0">
            <a:spAutoFit/>
          </a:bodyPr>
          <a:lstStyle/>
          <a:p>
            <a:pPr algn="ctr"/>
            <a:r>
              <a:rPr lang="en-GB" sz="3200" b="1" dirty="0"/>
              <a:t>E</a:t>
            </a:r>
            <a:r>
              <a:rPr lang="en-GB" sz="3200" b="1" dirty="0" smtClean="0"/>
              <a:t>xtreme weather events also disrupt food distribution systems …</a:t>
            </a:r>
            <a:endParaRPr lang="en-GB" sz="3200" b="1" dirty="0"/>
          </a:p>
        </p:txBody>
      </p:sp>
      <p:pic>
        <p:nvPicPr>
          <p:cNvPr id="9" name="Picture 2"/>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13123" t="26190" r="38536" b="5532"/>
          <a:stretch/>
        </p:blipFill>
        <p:spPr bwMode="auto">
          <a:xfrm>
            <a:off x="1205088" y="1079500"/>
            <a:ext cx="6668911" cy="5295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077914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Screen shot 2010-08-17 at 2.32.52 PM.pn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90600" y="1600200"/>
            <a:ext cx="7474504" cy="502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TextBox 2"/>
          <p:cNvSpPr txBox="1"/>
          <p:nvPr/>
        </p:nvSpPr>
        <p:spPr>
          <a:xfrm>
            <a:off x="0" y="314980"/>
            <a:ext cx="9144000" cy="584775"/>
          </a:xfrm>
          <a:prstGeom prst="rect">
            <a:avLst/>
          </a:prstGeom>
          <a:noFill/>
        </p:spPr>
        <p:txBody>
          <a:bodyPr wrap="square" rtlCol="0">
            <a:spAutoFit/>
          </a:bodyPr>
          <a:lstStyle/>
          <a:p>
            <a:pPr algn="ctr"/>
            <a:r>
              <a:rPr lang="en-GB" sz="3200" b="1" dirty="0" smtClean="0"/>
              <a:t>… and food storage …</a:t>
            </a:r>
            <a:endParaRPr lang="en-GB" sz="3200" b="1" dirty="0"/>
          </a:p>
        </p:txBody>
      </p:sp>
      <p:sp>
        <p:nvSpPr>
          <p:cNvPr id="5"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6"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extLst>
      <p:ext uri="{BB962C8B-B14F-4D97-AF65-F5344CB8AC3E}">
        <p14:creationId xmlns="" xmlns:p14="http://schemas.microsoft.com/office/powerpoint/2010/main" val="133049259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1447800"/>
            <a:ext cx="8610600" cy="5016758"/>
          </a:xfrm>
          <a:prstGeom prst="rect">
            <a:avLst/>
          </a:prstGeom>
          <a:noFill/>
        </p:spPr>
        <p:txBody>
          <a:bodyPr wrap="square" rtlCol="0">
            <a:spAutoFit/>
          </a:bodyPr>
          <a:lstStyle/>
          <a:p>
            <a:pPr marL="342900" indent="-342900">
              <a:buFont typeface="Arial" pitchFamily="34" charset="0"/>
              <a:buChar char="•"/>
            </a:pPr>
            <a:r>
              <a:rPr lang="en-GB" sz="2000" b="1" dirty="0" err="1"/>
              <a:t>M</a:t>
            </a:r>
            <a:r>
              <a:rPr lang="en-GB" sz="2000" b="1" dirty="0" err="1" smtClean="0"/>
              <a:t>ycotoxins</a:t>
            </a:r>
            <a:r>
              <a:rPr lang="en-GB" sz="2000" dirty="0" smtClean="0"/>
              <a:t> </a:t>
            </a:r>
            <a:r>
              <a:rPr lang="en-GB" sz="2000" dirty="0"/>
              <a:t>formed on plant products in the field or during </a:t>
            </a:r>
            <a:r>
              <a:rPr lang="en-GB" sz="2000" dirty="0" smtClean="0"/>
              <a:t>storage</a:t>
            </a:r>
          </a:p>
          <a:p>
            <a:pPr marL="342900" indent="-342900">
              <a:buFont typeface="Arial" pitchFamily="34" charset="0"/>
              <a:buChar char="•"/>
            </a:pPr>
            <a:endParaRPr lang="en-GB" sz="2000" dirty="0"/>
          </a:p>
          <a:p>
            <a:pPr marL="342900" indent="-342900">
              <a:buFont typeface="Arial" pitchFamily="34" charset="0"/>
              <a:buChar char="•"/>
            </a:pPr>
            <a:r>
              <a:rPr lang="en-GB" sz="2000" b="1" dirty="0" smtClean="0"/>
              <a:t>Residues </a:t>
            </a:r>
            <a:r>
              <a:rPr lang="en-GB" sz="2000" b="1" dirty="0"/>
              <a:t>of pesticides </a:t>
            </a:r>
            <a:r>
              <a:rPr lang="en-GB" sz="2000" dirty="0"/>
              <a:t>in plant products affected by changes in pest </a:t>
            </a:r>
            <a:r>
              <a:rPr lang="en-GB" sz="2000" dirty="0" smtClean="0"/>
              <a:t>pressure</a:t>
            </a:r>
          </a:p>
          <a:p>
            <a:pPr marL="342900" indent="-342900">
              <a:buFont typeface="Arial" pitchFamily="34" charset="0"/>
              <a:buChar char="•"/>
            </a:pPr>
            <a:endParaRPr lang="en-GB" sz="2000" dirty="0"/>
          </a:p>
          <a:p>
            <a:pPr marL="342900" indent="-342900">
              <a:buFont typeface="Arial" pitchFamily="34" charset="0"/>
              <a:buChar char="•"/>
            </a:pPr>
            <a:r>
              <a:rPr lang="en-GB" sz="2000" b="1" dirty="0" smtClean="0"/>
              <a:t>Trace </a:t>
            </a:r>
            <a:r>
              <a:rPr lang="en-GB" sz="2000" b="1" dirty="0"/>
              <a:t>elements and/or heavy metals</a:t>
            </a:r>
            <a:r>
              <a:rPr lang="en-GB" sz="2000" dirty="0"/>
              <a:t> in plant products depending on changes in their abundance and availability in </a:t>
            </a:r>
            <a:r>
              <a:rPr lang="en-GB" sz="2000" dirty="0" smtClean="0"/>
              <a:t>soils</a:t>
            </a:r>
          </a:p>
          <a:p>
            <a:pPr marL="342900" indent="-342900">
              <a:buFont typeface="Arial" pitchFamily="34" charset="0"/>
              <a:buChar char="•"/>
            </a:pPr>
            <a:endParaRPr lang="en-GB" sz="2000" dirty="0"/>
          </a:p>
          <a:p>
            <a:pPr marL="342900" indent="-342900">
              <a:buFont typeface="Arial" pitchFamily="34" charset="0"/>
              <a:buChar char="•"/>
            </a:pPr>
            <a:r>
              <a:rPr lang="en-GB" sz="2000" b="1" dirty="0" smtClean="0"/>
              <a:t>Polycyclic </a:t>
            </a:r>
            <a:r>
              <a:rPr lang="en-GB" sz="2000" b="1" dirty="0"/>
              <a:t>aromatic hydrocarbons </a:t>
            </a:r>
            <a:r>
              <a:rPr lang="en-GB" sz="2000" dirty="0"/>
              <a:t>in foods following changes in long-range atmospheric transport and deposition into the </a:t>
            </a:r>
            <a:r>
              <a:rPr lang="en-GB" sz="2000" dirty="0" smtClean="0"/>
              <a:t>environment</a:t>
            </a:r>
          </a:p>
          <a:p>
            <a:pPr marL="342900" indent="-342900">
              <a:buFont typeface="Arial" pitchFamily="34" charset="0"/>
              <a:buChar char="•"/>
            </a:pPr>
            <a:endParaRPr lang="en-GB" sz="2000" dirty="0"/>
          </a:p>
          <a:p>
            <a:pPr marL="342900" indent="-342900">
              <a:buFont typeface="Arial" pitchFamily="34" charset="0"/>
              <a:buChar char="•"/>
            </a:pPr>
            <a:r>
              <a:rPr lang="en-GB" sz="2000" b="1" dirty="0" smtClean="0"/>
              <a:t>Marine </a:t>
            </a:r>
            <a:r>
              <a:rPr lang="en-GB" sz="2000" b="1" dirty="0" err="1"/>
              <a:t>biotoxins</a:t>
            </a:r>
            <a:r>
              <a:rPr lang="en-GB" sz="2000" b="1" dirty="0"/>
              <a:t> </a:t>
            </a:r>
            <a:r>
              <a:rPr lang="en-GB" sz="2000" dirty="0"/>
              <a:t>in seafood following production of </a:t>
            </a:r>
            <a:r>
              <a:rPr lang="en-GB" sz="2000" dirty="0" err="1"/>
              <a:t>phycotoxins</a:t>
            </a:r>
            <a:r>
              <a:rPr lang="en-GB" sz="2000" dirty="0"/>
              <a:t> by harmful algal </a:t>
            </a:r>
            <a:r>
              <a:rPr lang="en-GB" sz="2000" dirty="0" smtClean="0"/>
              <a:t>blooms</a:t>
            </a:r>
          </a:p>
          <a:p>
            <a:pPr marL="342900" indent="-342900">
              <a:buFont typeface="Arial" pitchFamily="34" charset="0"/>
              <a:buChar char="•"/>
            </a:pPr>
            <a:endParaRPr lang="en-GB" sz="2000" dirty="0"/>
          </a:p>
          <a:p>
            <a:pPr marL="342900" indent="-342900">
              <a:buFont typeface="Arial" pitchFamily="34" charset="0"/>
              <a:buChar char="•"/>
            </a:pPr>
            <a:r>
              <a:rPr lang="en-GB" sz="2000" b="1" dirty="0" smtClean="0"/>
              <a:t>Pathogenic </a:t>
            </a:r>
            <a:r>
              <a:rPr lang="en-GB" sz="2000" b="1" dirty="0"/>
              <a:t>bacteria </a:t>
            </a:r>
            <a:r>
              <a:rPr lang="en-GB" sz="2000" dirty="0"/>
              <a:t>in foods following more frequent extreme weather conditions, such as flooding and heat waves.</a:t>
            </a:r>
          </a:p>
        </p:txBody>
      </p:sp>
      <p:sp>
        <p:nvSpPr>
          <p:cNvPr id="5" name="TextBox 4"/>
          <p:cNvSpPr txBox="1"/>
          <p:nvPr/>
        </p:nvSpPr>
        <p:spPr>
          <a:xfrm>
            <a:off x="304800" y="314980"/>
            <a:ext cx="8534400" cy="584775"/>
          </a:xfrm>
          <a:prstGeom prst="rect">
            <a:avLst/>
          </a:prstGeom>
          <a:noFill/>
        </p:spPr>
        <p:txBody>
          <a:bodyPr wrap="square" rtlCol="0">
            <a:spAutoFit/>
          </a:bodyPr>
          <a:lstStyle/>
          <a:p>
            <a:pPr algn="ctr"/>
            <a:r>
              <a:rPr lang="en-GB" sz="3200" b="1" dirty="0" smtClean="0"/>
              <a:t>… and food safety.</a:t>
            </a:r>
            <a:endParaRPr lang="en-GB" sz="3200" b="1" dirty="0"/>
          </a:p>
        </p:txBody>
      </p:sp>
      <p:sp>
        <p:nvSpPr>
          <p:cNvPr id="6" name="TextBox 5"/>
          <p:cNvSpPr txBox="1"/>
          <p:nvPr/>
        </p:nvSpPr>
        <p:spPr>
          <a:xfrm>
            <a:off x="4724400" y="6550223"/>
            <a:ext cx="4419600" cy="307777"/>
          </a:xfrm>
          <a:prstGeom prst="rect">
            <a:avLst/>
          </a:prstGeom>
          <a:noFill/>
        </p:spPr>
        <p:txBody>
          <a:bodyPr wrap="square" rtlCol="0">
            <a:spAutoFit/>
          </a:bodyPr>
          <a:lstStyle/>
          <a:p>
            <a:pPr algn="r"/>
            <a:r>
              <a:rPr lang="en-GB" sz="1400" dirty="0" err="1" smtClean="0">
                <a:solidFill>
                  <a:schemeClr val="bg2"/>
                </a:solidFill>
              </a:rPr>
              <a:t>Miraglia</a:t>
            </a:r>
            <a:r>
              <a:rPr lang="en-GB" sz="1400" dirty="0" smtClean="0">
                <a:solidFill>
                  <a:schemeClr val="bg2"/>
                </a:solidFill>
              </a:rPr>
              <a:t> et al., </a:t>
            </a:r>
            <a:r>
              <a:rPr lang="en-GB" sz="1400" i="1" dirty="0">
                <a:solidFill>
                  <a:schemeClr val="bg2"/>
                </a:solidFill>
              </a:rPr>
              <a:t>Food and Chemical </a:t>
            </a:r>
            <a:r>
              <a:rPr lang="en-GB" sz="1400" i="1" dirty="0" smtClean="0">
                <a:solidFill>
                  <a:schemeClr val="bg2"/>
                </a:solidFill>
              </a:rPr>
              <a:t>Toxicology</a:t>
            </a:r>
            <a:r>
              <a:rPr lang="en-GB" sz="1400" dirty="0" smtClean="0">
                <a:solidFill>
                  <a:schemeClr val="bg2"/>
                </a:solidFill>
              </a:rPr>
              <a:t>, 2009</a:t>
            </a:r>
            <a:endParaRPr lang="en-GB" sz="1400" dirty="0">
              <a:solidFill>
                <a:schemeClr val="bg2"/>
              </a:solidFill>
            </a:endParaRPr>
          </a:p>
        </p:txBody>
      </p:sp>
      <p:sp>
        <p:nvSpPr>
          <p:cNvPr id="7"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8"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extLst>
      <p:ext uri="{BB962C8B-B14F-4D97-AF65-F5344CB8AC3E}">
        <p14:creationId xmlns="" xmlns:p14="http://schemas.microsoft.com/office/powerpoint/2010/main" val="34505062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p:cNvPicPr>
            <a:picLocks noChangeAspect="1" noChangeArrowheads="1"/>
          </p:cNvPicPr>
          <p:nvPr/>
        </p:nvPicPr>
        <p:blipFill>
          <a:blip r:embed="rId3" cstate="print"/>
          <a:srcRect/>
          <a:stretch>
            <a:fillRect/>
          </a:stretch>
        </p:blipFill>
        <p:spPr bwMode="auto">
          <a:xfrm>
            <a:off x="0" y="0"/>
            <a:ext cx="9156458"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descr="Food price and poor"/>
          <p:cNvPicPr>
            <a:picLocks noChangeAspect="1" noChangeArrowheads="1"/>
          </p:cNvPicPr>
          <p:nvPr/>
        </p:nvPicPr>
        <p:blipFill>
          <a:blip r:embed="rId3" cstate="print"/>
          <a:srcRect/>
          <a:stretch>
            <a:fillRect/>
          </a:stretch>
        </p:blipFill>
        <p:spPr bwMode="auto">
          <a:xfrm>
            <a:off x="90488" y="1146175"/>
            <a:ext cx="6005512" cy="5635625"/>
          </a:xfrm>
          <a:prstGeom prst="rect">
            <a:avLst/>
          </a:prstGeom>
          <a:noFill/>
          <a:ln w="9525">
            <a:noFill/>
            <a:miter lim="800000"/>
            <a:headEnd/>
            <a:tailEnd/>
          </a:ln>
        </p:spPr>
      </p:pic>
      <p:pic>
        <p:nvPicPr>
          <p:cNvPr id="17411" name="Picture 4" descr="42-19715936"/>
          <p:cNvPicPr>
            <a:picLocks noChangeAspect="1" noChangeArrowheads="1"/>
          </p:cNvPicPr>
          <p:nvPr/>
        </p:nvPicPr>
        <p:blipFill>
          <a:blip r:embed="rId4" cstate="print"/>
          <a:srcRect/>
          <a:stretch>
            <a:fillRect/>
          </a:stretch>
        </p:blipFill>
        <p:spPr bwMode="auto">
          <a:xfrm>
            <a:off x="5895975" y="1676400"/>
            <a:ext cx="3095625" cy="4648200"/>
          </a:xfrm>
          <a:prstGeom prst="rect">
            <a:avLst/>
          </a:prstGeom>
          <a:noFill/>
          <a:ln w="9525">
            <a:noFill/>
            <a:miter lim="800000"/>
            <a:headEnd/>
            <a:tailEnd/>
          </a:ln>
        </p:spPr>
      </p:pic>
      <p:sp>
        <p:nvSpPr>
          <p:cNvPr id="13316" name="Rectangle 2"/>
          <p:cNvSpPr>
            <a:spLocks noGrp="1" noChangeArrowheads="1"/>
          </p:cNvSpPr>
          <p:nvPr>
            <p:ph type="title"/>
          </p:nvPr>
        </p:nvSpPr>
        <p:spPr>
          <a:xfrm>
            <a:off x="0" y="-152400"/>
            <a:ext cx="9067800" cy="1447800"/>
          </a:xfrm>
        </p:spPr>
        <p:txBody>
          <a:bodyPr/>
          <a:lstStyle/>
          <a:p>
            <a:pPr>
              <a:defRPr/>
            </a:pPr>
            <a:r>
              <a:rPr lang="en-GB" sz="3200" b="1" dirty="0" smtClean="0">
                <a:latin typeface="+mn-lt"/>
              </a:rPr>
              <a:t>Weather-induced price spikes affect affordability</a:t>
            </a:r>
            <a:endParaRPr lang="en-GB" sz="3600" b="1" dirty="0" smtClean="0">
              <a:latin typeface="+mn-lt"/>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30200" y="76200"/>
            <a:ext cx="8483600" cy="935038"/>
          </a:xfrm>
        </p:spPr>
        <p:txBody>
          <a:bodyPr/>
          <a:lstStyle/>
          <a:p>
            <a:r>
              <a:rPr lang="en-GB" sz="3200" b="1" dirty="0" smtClean="0"/>
              <a:t>Consequences of the</a:t>
            </a:r>
            <a:br>
              <a:rPr lang="en-GB" sz="3200" b="1" dirty="0" smtClean="0"/>
            </a:br>
            <a:r>
              <a:rPr lang="en-GB" sz="3200" b="1" dirty="0" smtClean="0"/>
              <a:t>2008 Food Price Crisis</a:t>
            </a:r>
          </a:p>
        </p:txBody>
      </p:sp>
      <p:pic>
        <p:nvPicPr>
          <p:cNvPr id="18435" name="Picture 3"/>
          <p:cNvPicPr>
            <a:picLocks noGrp="1" noChangeAspect="1" noChangeArrowheads="1"/>
          </p:cNvPicPr>
          <p:nvPr>
            <p:ph idx="1"/>
          </p:nvPr>
        </p:nvPicPr>
        <p:blipFill>
          <a:blip r:embed="rId3" cstate="print"/>
          <a:srcRect/>
          <a:stretch>
            <a:fillRect/>
          </a:stretch>
        </p:blipFill>
        <p:spPr>
          <a:xfrm>
            <a:off x="500063" y="1628775"/>
            <a:ext cx="8143875" cy="5000625"/>
          </a:xfrm>
        </p:spPr>
      </p:pic>
      <p:sp>
        <p:nvSpPr>
          <p:cNvPr id="6"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7"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extLst>
      <p:ext uri="{BB962C8B-B14F-4D97-AF65-F5344CB8AC3E}">
        <p14:creationId xmlns="" xmlns:p14="http://schemas.microsoft.com/office/powerpoint/2010/main" val="84400193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Line 79"/>
          <p:cNvSpPr>
            <a:spLocks noChangeShapeType="1"/>
          </p:cNvSpPr>
          <p:nvPr/>
        </p:nvSpPr>
        <p:spPr bwMode="auto">
          <a:xfrm flipH="1">
            <a:off x="6959600" y="1533525"/>
            <a:ext cx="7938" cy="239713"/>
          </a:xfrm>
          <a:prstGeom prst="line">
            <a:avLst/>
          </a:prstGeom>
          <a:noFill/>
          <a:ln w="28575">
            <a:solidFill>
              <a:schemeClr val="tx1"/>
            </a:solidFill>
            <a:prstDash val="dash"/>
            <a:round/>
            <a:headEnd/>
            <a:tailEnd/>
          </a:ln>
        </p:spPr>
        <p:txBody>
          <a:bodyPr/>
          <a:lstStyle/>
          <a:p>
            <a:pPr>
              <a:defRPr/>
            </a:pPr>
            <a:endParaRPr lang="en-GB">
              <a:latin typeface="+mn-lt"/>
            </a:endParaRPr>
          </a:p>
        </p:txBody>
      </p:sp>
      <p:sp>
        <p:nvSpPr>
          <p:cNvPr id="2052" name="Line 71"/>
          <p:cNvSpPr>
            <a:spLocks noChangeShapeType="1"/>
          </p:cNvSpPr>
          <p:nvPr/>
        </p:nvSpPr>
        <p:spPr bwMode="auto">
          <a:xfrm>
            <a:off x="6967538" y="3208338"/>
            <a:ext cx="0" cy="215900"/>
          </a:xfrm>
          <a:prstGeom prst="line">
            <a:avLst/>
          </a:prstGeom>
          <a:noFill/>
          <a:ln w="28575">
            <a:solidFill>
              <a:schemeClr val="tx1"/>
            </a:solidFill>
            <a:round/>
            <a:headEnd/>
            <a:tailEnd type="triangle" w="med" len="med"/>
          </a:ln>
        </p:spPr>
        <p:txBody>
          <a:bodyPr/>
          <a:lstStyle/>
          <a:p>
            <a:pPr>
              <a:defRPr/>
            </a:pPr>
            <a:endParaRPr lang="en-GB">
              <a:latin typeface="+mn-lt"/>
            </a:endParaRPr>
          </a:p>
        </p:txBody>
      </p:sp>
      <p:sp>
        <p:nvSpPr>
          <p:cNvPr id="2053" name="Line 44"/>
          <p:cNvSpPr>
            <a:spLocks noChangeShapeType="1"/>
          </p:cNvSpPr>
          <p:nvPr/>
        </p:nvSpPr>
        <p:spPr bwMode="auto">
          <a:xfrm>
            <a:off x="4662488" y="1533525"/>
            <a:ext cx="2305050" cy="0"/>
          </a:xfrm>
          <a:prstGeom prst="line">
            <a:avLst/>
          </a:prstGeom>
          <a:noFill/>
          <a:ln w="28575">
            <a:solidFill>
              <a:schemeClr val="tx1"/>
            </a:solidFill>
            <a:prstDash val="dash"/>
            <a:round/>
            <a:headEnd/>
            <a:tailEnd/>
          </a:ln>
        </p:spPr>
        <p:txBody>
          <a:bodyPr/>
          <a:lstStyle/>
          <a:p>
            <a:pPr>
              <a:defRPr/>
            </a:pPr>
            <a:endParaRPr lang="en-GB">
              <a:latin typeface="+mn-lt"/>
            </a:endParaRPr>
          </a:p>
        </p:txBody>
      </p:sp>
      <p:sp>
        <p:nvSpPr>
          <p:cNvPr id="2054" name="Line 42"/>
          <p:cNvSpPr>
            <a:spLocks noChangeShapeType="1"/>
          </p:cNvSpPr>
          <p:nvPr/>
        </p:nvSpPr>
        <p:spPr bwMode="auto">
          <a:xfrm>
            <a:off x="4662488" y="6237288"/>
            <a:ext cx="2305050" cy="0"/>
          </a:xfrm>
          <a:prstGeom prst="line">
            <a:avLst/>
          </a:prstGeom>
          <a:noFill/>
          <a:ln w="28575">
            <a:solidFill>
              <a:schemeClr val="tx1"/>
            </a:solidFill>
            <a:prstDash val="dash"/>
            <a:round/>
            <a:headEnd/>
            <a:tailEnd/>
          </a:ln>
        </p:spPr>
        <p:txBody>
          <a:bodyPr/>
          <a:lstStyle/>
          <a:p>
            <a:pPr>
              <a:defRPr/>
            </a:pPr>
            <a:endParaRPr lang="en-GB">
              <a:latin typeface="+mn-lt"/>
            </a:endParaRPr>
          </a:p>
        </p:txBody>
      </p:sp>
      <p:sp>
        <p:nvSpPr>
          <p:cNvPr id="2055" name="Line 38"/>
          <p:cNvSpPr>
            <a:spLocks noChangeShapeType="1"/>
          </p:cNvSpPr>
          <p:nvPr/>
        </p:nvSpPr>
        <p:spPr bwMode="auto">
          <a:xfrm>
            <a:off x="4618038" y="3887788"/>
            <a:ext cx="309562" cy="0"/>
          </a:xfrm>
          <a:prstGeom prst="line">
            <a:avLst/>
          </a:prstGeom>
          <a:noFill/>
          <a:ln w="28575">
            <a:solidFill>
              <a:schemeClr val="tx1"/>
            </a:solidFill>
            <a:round/>
            <a:headEnd/>
            <a:tailEnd type="triangle" w="med" len="med"/>
          </a:ln>
        </p:spPr>
        <p:txBody>
          <a:bodyPr/>
          <a:lstStyle/>
          <a:p>
            <a:pPr>
              <a:defRPr/>
            </a:pPr>
            <a:endParaRPr lang="en-GB">
              <a:latin typeface="+mn-lt"/>
            </a:endParaRPr>
          </a:p>
        </p:txBody>
      </p:sp>
      <p:sp>
        <p:nvSpPr>
          <p:cNvPr id="2056" name="Oval 14"/>
          <p:cNvSpPr>
            <a:spLocks noChangeArrowheads="1"/>
          </p:cNvSpPr>
          <p:nvPr/>
        </p:nvSpPr>
        <p:spPr bwMode="auto">
          <a:xfrm>
            <a:off x="2790825" y="3413125"/>
            <a:ext cx="1828800" cy="914400"/>
          </a:xfrm>
          <a:prstGeom prst="ellipse">
            <a:avLst/>
          </a:prstGeom>
          <a:solidFill>
            <a:srgbClr val="99CC00">
              <a:alpha val="50195"/>
            </a:srgbClr>
          </a:solidFill>
          <a:ln w="9525">
            <a:solidFill>
              <a:schemeClr val="tx1"/>
            </a:solidFill>
            <a:round/>
            <a:headEnd/>
            <a:tailEnd/>
          </a:ln>
        </p:spPr>
        <p:txBody>
          <a:bodyPr wrap="none" anchor="ctr"/>
          <a:lstStyle/>
          <a:p>
            <a:pPr algn="ctr">
              <a:defRPr/>
            </a:pPr>
            <a:r>
              <a:rPr lang="en-US" sz="1600" b="1" dirty="0">
                <a:latin typeface="+mn-lt"/>
              </a:rPr>
              <a:t>DRIVER</a:t>
            </a:r>
            <a:br>
              <a:rPr lang="en-US" sz="1600" b="1" dirty="0">
                <a:latin typeface="+mn-lt"/>
              </a:rPr>
            </a:br>
            <a:r>
              <a:rPr lang="en-US" sz="1600" b="1" dirty="0">
                <a:latin typeface="+mn-lt"/>
              </a:rPr>
              <a:t>Interactions</a:t>
            </a:r>
            <a:endParaRPr lang="en-US" sz="1600" dirty="0">
              <a:latin typeface="+mn-lt"/>
            </a:endParaRPr>
          </a:p>
        </p:txBody>
      </p:sp>
      <p:sp>
        <p:nvSpPr>
          <p:cNvPr id="2083" name="Oval 13"/>
          <p:cNvSpPr>
            <a:spLocks noChangeArrowheads="1"/>
          </p:cNvSpPr>
          <p:nvPr/>
        </p:nvSpPr>
        <p:spPr bwMode="auto">
          <a:xfrm>
            <a:off x="127000" y="4041775"/>
            <a:ext cx="2698750" cy="1781175"/>
          </a:xfrm>
          <a:prstGeom prst="ellipse">
            <a:avLst/>
          </a:prstGeom>
          <a:solidFill>
            <a:srgbClr val="FFFF00">
              <a:alpha val="50195"/>
            </a:srgbClr>
          </a:solidFill>
          <a:ln w="9525">
            <a:solidFill>
              <a:schemeClr val="tx1"/>
            </a:solidFill>
            <a:round/>
            <a:headEnd/>
            <a:tailEnd/>
          </a:ln>
        </p:spPr>
        <p:txBody>
          <a:bodyPr wrap="none" anchor="ctr"/>
          <a:lstStyle/>
          <a:p>
            <a:pPr algn="ctr">
              <a:defRPr/>
            </a:pPr>
            <a:r>
              <a:rPr lang="en-GB" sz="1600" b="1" dirty="0">
                <a:latin typeface="+mn-lt"/>
              </a:rPr>
              <a:t>Socioeconomic</a:t>
            </a:r>
          </a:p>
          <a:p>
            <a:pPr algn="ctr">
              <a:defRPr/>
            </a:pPr>
            <a:r>
              <a:rPr lang="en-GB" sz="1600" b="1" dirty="0">
                <a:latin typeface="+mn-lt"/>
              </a:rPr>
              <a:t>DRIVERS</a:t>
            </a:r>
          </a:p>
          <a:p>
            <a:pPr algn="ctr">
              <a:defRPr/>
            </a:pPr>
            <a:r>
              <a:rPr lang="en-GB" sz="1200" i="1" dirty="0">
                <a:latin typeface="+mn-lt"/>
              </a:rPr>
              <a:t>Changes in:</a:t>
            </a:r>
            <a:endParaRPr lang="en-US" sz="1200" i="1" dirty="0">
              <a:latin typeface="+mn-lt"/>
            </a:endParaRPr>
          </a:p>
          <a:p>
            <a:pPr algn="ctr">
              <a:defRPr/>
            </a:pPr>
            <a:r>
              <a:rPr lang="en-US" sz="1200" dirty="0">
                <a:latin typeface="+mn-lt"/>
              </a:rPr>
              <a:t>Demographics, Economics,</a:t>
            </a:r>
          </a:p>
          <a:p>
            <a:pPr algn="ctr">
              <a:defRPr/>
            </a:pPr>
            <a:r>
              <a:rPr lang="en-US" sz="1200" dirty="0">
                <a:latin typeface="+mn-lt"/>
              </a:rPr>
              <a:t>Socio-political context, </a:t>
            </a:r>
          </a:p>
          <a:p>
            <a:pPr algn="ctr">
              <a:defRPr/>
            </a:pPr>
            <a:r>
              <a:rPr lang="en-US" sz="1200" dirty="0">
                <a:latin typeface="+mn-lt"/>
              </a:rPr>
              <a:t>Cultural context</a:t>
            </a:r>
          </a:p>
          <a:p>
            <a:pPr algn="ctr">
              <a:defRPr/>
            </a:pPr>
            <a:r>
              <a:rPr lang="en-US" sz="1200" dirty="0">
                <a:latin typeface="+mn-lt"/>
              </a:rPr>
              <a:t>Science &amp; Technology</a:t>
            </a:r>
            <a:endParaRPr lang="en-GB" sz="1200" b="1" dirty="0">
              <a:latin typeface="+mn-lt"/>
            </a:endParaRPr>
          </a:p>
        </p:txBody>
      </p:sp>
      <p:sp>
        <p:nvSpPr>
          <p:cNvPr id="2084" name="Oval 17"/>
          <p:cNvSpPr>
            <a:spLocks noChangeArrowheads="1"/>
          </p:cNvSpPr>
          <p:nvPr/>
        </p:nvSpPr>
        <p:spPr bwMode="auto">
          <a:xfrm>
            <a:off x="127000" y="1917700"/>
            <a:ext cx="2698750" cy="1781175"/>
          </a:xfrm>
          <a:prstGeom prst="ellipse">
            <a:avLst/>
          </a:prstGeom>
          <a:solidFill>
            <a:srgbClr val="66CCFF">
              <a:alpha val="50195"/>
            </a:srgbClr>
          </a:solidFill>
          <a:ln w="9525">
            <a:solidFill>
              <a:schemeClr val="tx1"/>
            </a:solidFill>
            <a:round/>
            <a:headEnd/>
            <a:tailEnd/>
          </a:ln>
        </p:spPr>
        <p:txBody>
          <a:bodyPr wrap="none" anchor="ctr"/>
          <a:lstStyle/>
          <a:p>
            <a:pPr algn="ctr">
              <a:defRPr/>
            </a:pPr>
            <a:r>
              <a:rPr lang="en-US" sz="1600" b="1" dirty="0">
                <a:latin typeface="+mn-lt"/>
              </a:rPr>
              <a:t>GEC DRIVERS</a:t>
            </a:r>
            <a:endParaRPr lang="en-GB" sz="1600" b="1" i="1" dirty="0">
              <a:latin typeface="+mn-lt"/>
            </a:endParaRPr>
          </a:p>
          <a:p>
            <a:pPr algn="ctr" eaLnBrk="0" hangingPunct="0">
              <a:defRPr/>
            </a:pPr>
            <a:r>
              <a:rPr lang="en-GB" sz="1200" i="1" dirty="0">
                <a:latin typeface="+mn-lt"/>
              </a:rPr>
              <a:t>Changes in:</a:t>
            </a:r>
          </a:p>
          <a:p>
            <a:pPr algn="ctr" eaLnBrk="0" hangingPunct="0">
              <a:defRPr/>
            </a:pPr>
            <a:r>
              <a:rPr lang="en-GB" sz="1200" dirty="0">
                <a:latin typeface="+mn-lt"/>
              </a:rPr>
              <a:t>Land cover &amp; soils, Atmospheric </a:t>
            </a:r>
          </a:p>
          <a:p>
            <a:pPr algn="ctr" eaLnBrk="0" hangingPunct="0">
              <a:defRPr/>
            </a:pPr>
            <a:r>
              <a:rPr lang="en-GB" sz="1200" dirty="0">
                <a:latin typeface="+mn-lt"/>
              </a:rPr>
              <a:t>Comp., Climate variability &amp; means, </a:t>
            </a:r>
          </a:p>
          <a:p>
            <a:pPr algn="ctr" eaLnBrk="0" hangingPunct="0">
              <a:defRPr/>
            </a:pPr>
            <a:r>
              <a:rPr lang="en-GB" sz="1200" dirty="0">
                <a:solidFill>
                  <a:srgbClr val="000000"/>
                </a:solidFill>
                <a:latin typeface="+mn-lt"/>
              </a:rPr>
              <a:t>Water availability &amp; quality, </a:t>
            </a:r>
          </a:p>
          <a:p>
            <a:pPr algn="ctr" eaLnBrk="0" hangingPunct="0">
              <a:defRPr/>
            </a:pPr>
            <a:r>
              <a:rPr lang="en-US" sz="1200" dirty="0">
                <a:solidFill>
                  <a:srgbClr val="000000"/>
                </a:solidFill>
                <a:latin typeface="+mn-lt"/>
              </a:rPr>
              <a:t>Nutrient availability &amp; cycling, </a:t>
            </a:r>
          </a:p>
          <a:p>
            <a:pPr algn="ctr" eaLnBrk="0" hangingPunct="0">
              <a:defRPr/>
            </a:pPr>
            <a:r>
              <a:rPr lang="en-US" sz="1200" dirty="0">
                <a:solidFill>
                  <a:srgbClr val="000000"/>
                </a:solidFill>
                <a:latin typeface="+mn-lt"/>
              </a:rPr>
              <a:t>Biodiversity, </a:t>
            </a:r>
            <a:r>
              <a:rPr lang="en-GB" sz="1200" dirty="0">
                <a:latin typeface="+mn-lt"/>
              </a:rPr>
              <a:t>Sea currents </a:t>
            </a:r>
          </a:p>
          <a:p>
            <a:pPr algn="ctr" eaLnBrk="0" hangingPunct="0">
              <a:defRPr/>
            </a:pPr>
            <a:r>
              <a:rPr lang="en-GB" sz="1200" dirty="0">
                <a:latin typeface="+mn-lt"/>
              </a:rPr>
              <a:t>&amp; salinity, Sea level</a:t>
            </a:r>
            <a:endParaRPr lang="en-US" sz="1200" dirty="0">
              <a:latin typeface="+mn-lt"/>
            </a:endParaRPr>
          </a:p>
        </p:txBody>
      </p:sp>
      <p:cxnSp>
        <p:nvCxnSpPr>
          <p:cNvPr id="2058" name="AutoShape 18"/>
          <p:cNvCxnSpPr>
            <a:cxnSpLocks noChangeShapeType="1"/>
            <a:stCxn id="2083" idx="0"/>
            <a:endCxn id="2084" idx="4"/>
          </p:cNvCxnSpPr>
          <p:nvPr/>
        </p:nvCxnSpPr>
        <p:spPr bwMode="auto">
          <a:xfrm flipV="1">
            <a:off x="1476375" y="3698875"/>
            <a:ext cx="0" cy="342900"/>
          </a:xfrm>
          <a:prstGeom prst="straightConnector1">
            <a:avLst/>
          </a:prstGeom>
          <a:noFill/>
          <a:ln w="25400">
            <a:solidFill>
              <a:schemeClr val="tx1"/>
            </a:solidFill>
            <a:round/>
            <a:headEnd/>
            <a:tailEnd type="triangle" w="med" len="med"/>
          </a:ln>
        </p:spPr>
      </p:cxnSp>
      <p:sp>
        <p:nvSpPr>
          <p:cNvPr id="2059" name="Oval 19"/>
          <p:cNvSpPr>
            <a:spLocks noChangeArrowheads="1"/>
          </p:cNvSpPr>
          <p:nvPr/>
        </p:nvSpPr>
        <p:spPr bwMode="auto">
          <a:xfrm>
            <a:off x="3057525" y="2159000"/>
            <a:ext cx="1349375" cy="900113"/>
          </a:xfrm>
          <a:prstGeom prst="ellipse">
            <a:avLst/>
          </a:prstGeom>
          <a:solidFill>
            <a:srgbClr val="66CCFF">
              <a:alpha val="50195"/>
            </a:srgbClr>
          </a:solidFill>
          <a:ln w="9525">
            <a:solidFill>
              <a:schemeClr val="tx1"/>
            </a:solidFill>
            <a:round/>
            <a:headEnd/>
            <a:tailEnd/>
          </a:ln>
        </p:spPr>
        <p:txBody>
          <a:bodyPr wrap="none" anchor="ctr"/>
          <a:lstStyle/>
          <a:p>
            <a:pPr algn="ctr">
              <a:defRPr/>
            </a:pPr>
            <a:r>
              <a:rPr lang="en-GB" sz="1200" b="1">
                <a:latin typeface="+mn-lt"/>
              </a:rPr>
              <a:t>‘Natural’</a:t>
            </a:r>
          </a:p>
          <a:p>
            <a:pPr algn="ctr">
              <a:defRPr/>
            </a:pPr>
            <a:r>
              <a:rPr lang="en-GB" sz="1200" b="1">
                <a:latin typeface="+mn-lt"/>
              </a:rPr>
              <a:t>DRIVERS</a:t>
            </a:r>
            <a:endParaRPr lang="en-GB" sz="1200">
              <a:latin typeface="+mn-lt"/>
            </a:endParaRPr>
          </a:p>
          <a:p>
            <a:pPr algn="ctr">
              <a:defRPr/>
            </a:pPr>
            <a:r>
              <a:rPr lang="en-GB" sz="1200">
                <a:latin typeface="+mn-lt"/>
              </a:rPr>
              <a:t>e.g. Volcanoes</a:t>
            </a:r>
          </a:p>
          <a:p>
            <a:pPr algn="ctr">
              <a:defRPr/>
            </a:pPr>
            <a:r>
              <a:rPr lang="en-GB" sz="1200">
                <a:latin typeface="+mn-lt"/>
              </a:rPr>
              <a:t>Solar cycles</a:t>
            </a:r>
            <a:endParaRPr lang="en-US" sz="1200">
              <a:latin typeface="+mn-lt"/>
            </a:endParaRPr>
          </a:p>
        </p:txBody>
      </p:sp>
      <p:cxnSp>
        <p:nvCxnSpPr>
          <p:cNvPr id="2060" name="AutoShape 20"/>
          <p:cNvCxnSpPr>
            <a:cxnSpLocks noChangeShapeType="1"/>
            <a:stCxn id="2059" idx="2"/>
            <a:endCxn id="2084" idx="6"/>
          </p:cNvCxnSpPr>
          <p:nvPr/>
        </p:nvCxnSpPr>
        <p:spPr bwMode="auto">
          <a:xfrm flipH="1">
            <a:off x="2825750" y="2609850"/>
            <a:ext cx="231775" cy="198438"/>
          </a:xfrm>
          <a:prstGeom prst="straightConnector1">
            <a:avLst/>
          </a:prstGeom>
          <a:noFill/>
          <a:ln w="28575">
            <a:solidFill>
              <a:schemeClr val="tx1"/>
            </a:solidFill>
            <a:round/>
            <a:headEnd/>
            <a:tailEnd type="triangle" w="med" len="med"/>
          </a:ln>
        </p:spPr>
      </p:cxnSp>
      <p:sp>
        <p:nvSpPr>
          <p:cNvPr id="2061" name="Text Box 24"/>
          <p:cNvSpPr txBox="1">
            <a:spLocks noChangeArrowheads="1"/>
          </p:cNvSpPr>
          <p:nvPr/>
        </p:nvSpPr>
        <p:spPr bwMode="auto">
          <a:xfrm>
            <a:off x="2232025" y="1268413"/>
            <a:ext cx="2443163" cy="527050"/>
          </a:xfrm>
          <a:prstGeom prst="rect">
            <a:avLst/>
          </a:prstGeom>
          <a:solidFill>
            <a:srgbClr val="66CCFF">
              <a:alpha val="50195"/>
            </a:srgbClr>
          </a:solidFill>
          <a:ln w="9525">
            <a:solidFill>
              <a:schemeClr val="tx1"/>
            </a:solidFill>
            <a:miter lim="800000"/>
            <a:headEnd/>
            <a:tailEnd/>
          </a:ln>
        </p:spPr>
        <p:txBody>
          <a:bodyPr>
            <a:spAutoFit/>
          </a:bodyPr>
          <a:lstStyle/>
          <a:p>
            <a:pPr algn="ctr">
              <a:defRPr/>
            </a:pPr>
            <a:r>
              <a:rPr lang="en-GB" sz="1400">
                <a:latin typeface="+mn-lt"/>
              </a:rPr>
              <a:t> </a:t>
            </a:r>
            <a:r>
              <a:rPr lang="en-GB" sz="1400" b="1">
                <a:latin typeface="+mn-lt"/>
              </a:rPr>
              <a:t>Environmental feedbacks</a:t>
            </a:r>
          </a:p>
          <a:p>
            <a:pPr algn="ctr">
              <a:defRPr/>
            </a:pPr>
            <a:r>
              <a:rPr lang="en-GB" sz="1400">
                <a:latin typeface="+mn-lt"/>
              </a:rPr>
              <a:t>e.g. water quality, GHGs</a:t>
            </a:r>
          </a:p>
        </p:txBody>
      </p:sp>
      <p:sp>
        <p:nvSpPr>
          <p:cNvPr id="2062" name="Text Box 25"/>
          <p:cNvSpPr txBox="1">
            <a:spLocks noChangeArrowheads="1"/>
          </p:cNvSpPr>
          <p:nvPr/>
        </p:nvSpPr>
        <p:spPr bwMode="auto">
          <a:xfrm>
            <a:off x="1939925" y="5997575"/>
            <a:ext cx="2735263" cy="527050"/>
          </a:xfrm>
          <a:prstGeom prst="rect">
            <a:avLst/>
          </a:prstGeom>
          <a:solidFill>
            <a:srgbClr val="FFFF00">
              <a:alpha val="50195"/>
            </a:srgbClr>
          </a:solidFill>
          <a:ln w="9525">
            <a:solidFill>
              <a:schemeClr val="tx1"/>
            </a:solidFill>
            <a:miter lim="800000"/>
            <a:headEnd/>
            <a:tailEnd/>
          </a:ln>
        </p:spPr>
        <p:txBody>
          <a:bodyPr>
            <a:spAutoFit/>
          </a:bodyPr>
          <a:lstStyle/>
          <a:p>
            <a:pPr algn="ctr">
              <a:defRPr/>
            </a:pPr>
            <a:r>
              <a:rPr lang="en-GB" sz="1400" dirty="0">
                <a:latin typeface="+mn-lt"/>
              </a:rPr>
              <a:t> </a:t>
            </a:r>
            <a:r>
              <a:rPr lang="en-GB" sz="1400" b="1" dirty="0">
                <a:latin typeface="+mn-lt"/>
              </a:rPr>
              <a:t>Socioeconomic feedbacks</a:t>
            </a:r>
          </a:p>
          <a:p>
            <a:pPr algn="ctr">
              <a:defRPr/>
            </a:pPr>
            <a:r>
              <a:rPr lang="en-GB" sz="1400" dirty="0">
                <a:latin typeface="+mn-lt"/>
              </a:rPr>
              <a:t>e.g. livelihoods, social cohesion </a:t>
            </a:r>
          </a:p>
        </p:txBody>
      </p:sp>
      <p:sp>
        <p:nvSpPr>
          <p:cNvPr id="2063" name="Line 31"/>
          <p:cNvSpPr>
            <a:spLocks noChangeShapeType="1"/>
          </p:cNvSpPr>
          <p:nvPr/>
        </p:nvSpPr>
        <p:spPr bwMode="auto">
          <a:xfrm flipH="1">
            <a:off x="1435100" y="1533525"/>
            <a:ext cx="792163" cy="0"/>
          </a:xfrm>
          <a:prstGeom prst="line">
            <a:avLst/>
          </a:prstGeom>
          <a:noFill/>
          <a:ln w="28575">
            <a:solidFill>
              <a:schemeClr val="tx1"/>
            </a:solidFill>
            <a:prstDash val="dash"/>
            <a:round/>
            <a:headEnd/>
            <a:tailEnd/>
          </a:ln>
        </p:spPr>
        <p:txBody>
          <a:bodyPr/>
          <a:lstStyle/>
          <a:p>
            <a:pPr>
              <a:defRPr/>
            </a:pPr>
            <a:endParaRPr lang="en-GB">
              <a:latin typeface="+mn-lt"/>
            </a:endParaRPr>
          </a:p>
        </p:txBody>
      </p:sp>
      <p:sp>
        <p:nvSpPr>
          <p:cNvPr id="2064" name="Line 32"/>
          <p:cNvSpPr>
            <a:spLocks noChangeShapeType="1"/>
          </p:cNvSpPr>
          <p:nvPr/>
        </p:nvSpPr>
        <p:spPr bwMode="auto">
          <a:xfrm flipH="1">
            <a:off x="1422400" y="1533525"/>
            <a:ext cx="12700" cy="382588"/>
          </a:xfrm>
          <a:prstGeom prst="line">
            <a:avLst/>
          </a:prstGeom>
          <a:noFill/>
          <a:ln w="28575">
            <a:solidFill>
              <a:schemeClr val="tx1"/>
            </a:solidFill>
            <a:prstDash val="dash"/>
            <a:round/>
            <a:headEnd/>
            <a:tailEnd type="triangle" w="med" len="med"/>
          </a:ln>
        </p:spPr>
        <p:txBody>
          <a:bodyPr/>
          <a:lstStyle/>
          <a:p>
            <a:pPr>
              <a:defRPr/>
            </a:pPr>
            <a:endParaRPr lang="en-GB">
              <a:latin typeface="+mn-lt"/>
            </a:endParaRPr>
          </a:p>
        </p:txBody>
      </p:sp>
      <p:sp>
        <p:nvSpPr>
          <p:cNvPr id="2065" name="Line 35"/>
          <p:cNvSpPr>
            <a:spLocks noChangeShapeType="1"/>
          </p:cNvSpPr>
          <p:nvPr/>
        </p:nvSpPr>
        <p:spPr bwMode="auto">
          <a:xfrm flipH="1">
            <a:off x="1363663" y="6237288"/>
            <a:ext cx="576262" cy="0"/>
          </a:xfrm>
          <a:prstGeom prst="line">
            <a:avLst/>
          </a:prstGeom>
          <a:noFill/>
          <a:ln w="28575">
            <a:solidFill>
              <a:schemeClr val="tx1"/>
            </a:solidFill>
            <a:prstDash val="dash"/>
            <a:round/>
            <a:headEnd/>
            <a:tailEnd/>
          </a:ln>
        </p:spPr>
        <p:txBody>
          <a:bodyPr/>
          <a:lstStyle/>
          <a:p>
            <a:pPr>
              <a:defRPr/>
            </a:pPr>
            <a:endParaRPr lang="en-GB">
              <a:latin typeface="+mn-lt"/>
            </a:endParaRPr>
          </a:p>
        </p:txBody>
      </p:sp>
      <p:sp>
        <p:nvSpPr>
          <p:cNvPr id="2066" name="Line 36"/>
          <p:cNvSpPr>
            <a:spLocks noChangeShapeType="1"/>
          </p:cNvSpPr>
          <p:nvPr/>
        </p:nvSpPr>
        <p:spPr bwMode="auto">
          <a:xfrm flipV="1">
            <a:off x="1363663" y="5805488"/>
            <a:ext cx="0" cy="431800"/>
          </a:xfrm>
          <a:prstGeom prst="line">
            <a:avLst/>
          </a:prstGeom>
          <a:noFill/>
          <a:ln w="28575">
            <a:solidFill>
              <a:schemeClr val="tx1"/>
            </a:solidFill>
            <a:prstDash val="dash"/>
            <a:round/>
            <a:headEnd/>
            <a:tailEnd type="triangle" w="med" len="med"/>
          </a:ln>
        </p:spPr>
        <p:txBody>
          <a:bodyPr/>
          <a:lstStyle/>
          <a:p>
            <a:pPr>
              <a:defRPr/>
            </a:pPr>
            <a:endParaRPr lang="en-GB">
              <a:latin typeface="+mn-lt"/>
            </a:endParaRPr>
          </a:p>
        </p:txBody>
      </p:sp>
      <p:sp>
        <p:nvSpPr>
          <p:cNvPr id="2067" name="Text Box 5"/>
          <p:cNvSpPr txBox="1">
            <a:spLocks noChangeArrowheads="1"/>
          </p:cNvSpPr>
          <p:nvPr/>
        </p:nvSpPr>
        <p:spPr bwMode="auto">
          <a:xfrm>
            <a:off x="5095875" y="2132013"/>
            <a:ext cx="3743325" cy="1076325"/>
          </a:xfrm>
          <a:prstGeom prst="rect">
            <a:avLst/>
          </a:prstGeom>
          <a:solidFill>
            <a:srgbClr val="99C172">
              <a:alpha val="50195"/>
            </a:srgbClr>
          </a:solidFill>
          <a:ln w="9525">
            <a:solidFill>
              <a:schemeClr val="tx1"/>
            </a:solidFill>
            <a:miter lim="800000"/>
            <a:headEnd/>
            <a:tailEnd/>
          </a:ln>
        </p:spPr>
        <p:txBody>
          <a:bodyPr>
            <a:spAutoFit/>
          </a:bodyPr>
          <a:lstStyle/>
          <a:p>
            <a:pPr algn="ctr">
              <a:defRPr/>
            </a:pPr>
            <a:r>
              <a:rPr lang="en-US" sz="1600" b="1">
                <a:latin typeface="+mn-lt"/>
              </a:rPr>
              <a:t>Food System ACTIVITIES</a:t>
            </a:r>
          </a:p>
          <a:p>
            <a:pPr algn="ctr">
              <a:defRPr/>
            </a:pPr>
            <a:r>
              <a:rPr lang="en-GB" sz="1200">
                <a:latin typeface="+mn-lt"/>
              </a:rPr>
              <a:t>Producing food</a:t>
            </a:r>
          </a:p>
          <a:p>
            <a:pPr algn="ctr">
              <a:defRPr/>
            </a:pPr>
            <a:r>
              <a:rPr lang="en-GB" sz="1200">
                <a:latin typeface="+mn-lt"/>
              </a:rPr>
              <a:t>Processing &amp; Packaging food</a:t>
            </a:r>
          </a:p>
          <a:p>
            <a:pPr algn="ctr">
              <a:defRPr/>
            </a:pPr>
            <a:r>
              <a:rPr lang="en-GB" sz="1200">
                <a:latin typeface="+mn-lt"/>
              </a:rPr>
              <a:t>Distributing &amp; Retailing food</a:t>
            </a:r>
          </a:p>
          <a:p>
            <a:pPr algn="ctr">
              <a:defRPr/>
            </a:pPr>
            <a:r>
              <a:rPr lang="en-GB" sz="1200">
                <a:latin typeface="+mn-lt"/>
              </a:rPr>
              <a:t>Consuming food</a:t>
            </a:r>
            <a:endParaRPr lang="en-GB" sz="1400">
              <a:latin typeface="+mn-lt"/>
            </a:endParaRPr>
          </a:p>
        </p:txBody>
      </p:sp>
      <p:sp>
        <p:nvSpPr>
          <p:cNvPr id="2068" name="Rectangle 6"/>
          <p:cNvSpPr>
            <a:spLocks noChangeArrowheads="1"/>
          </p:cNvSpPr>
          <p:nvPr/>
        </p:nvSpPr>
        <p:spPr bwMode="auto">
          <a:xfrm>
            <a:off x="5095875" y="3424238"/>
            <a:ext cx="3743325" cy="517525"/>
          </a:xfrm>
          <a:prstGeom prst="rect">
            <a:avLst/>
          </a:prstGeom>
          <a:solidFill>
            <a:srgbClr val="99C172">
              <a:alpha val="50195"/>
            </a:srgbClr>
          </a:solidFill>
          <a:ln w="9525">
            <a:solidFill>
              <a:schemeClr val="tx1"/>
            </a:solidFill>
            <a:miter lim="800000"/>
            <a:headEnd/>
            <a:tailEnd/>
          </a:ln>
        </p:spPr>
        <p:txBody>
          <a:bodyPr wrap="none"/>
          <a:lstStyle/>
          <a:p>
            <a:pPr algn="ctr">
              <a:tabLst>
                <a:tab pos="93663" algn="l"/>
                <a:tab pos="1347788" algn="ctr"/>
                <a:tab pos="2774950" algn="r"/>
              </a:tabLst>
              <a:defRPr/>
            </a:pPr>
            <a:r>
              <a:rPr lang="en-US" sz="1600" b="1">
                <a:latin typeface="+mn-lt"/>
              </a:rPr>
              <a:t>		Food System OUTCOMES</a:t>
            </a:r>
          </a:p>
          <a:p>
            <a:pPr algn="ctr">
              <a:tabLst>
                <a:tab pos="93663" algn="l"/>
                <a:tab pos="1347788" algn="ctr"/>
                <a:tab pos="2774950" algn="r"/>
              </a:tabLst>
              <a:defRPr/>
            </a:pPr>
            <a:r>
              <a:rPr lang="en-GB" sz="1200">
                <a:latin typeface="+mn-lt"/>
              </a:rPr>
              <a:t>Contributing to:</a:t>
            </a:r>
            <a:endParaRPr lang="en-GB" sz="1400">
              <a:latin typeface="+mn-lt"/>
            </a:endParaRPr>
          </a:p>
        </p:txBody>
      </p:sp>
      <p:sp>
        <p:nvSpPr>
          <p:cNvPr id="2069" name="Line 26"/>
          <p:cNvSpPr>
            <a:spLocks noChangeShapeType="1"/>
          </p:cNvSpPr>
          <p:nvPr/>
        </p:nvSpPr>
        <p:spPr bwMode="auto">
          <a:xfrm>
            <a:off x="6319838" y="3927475"/>
            <a:ext cx="0" cy="0"/>
          </a:xfrm>
          <a:prstGeom prst="line">
            <a:avLst/>
          </a:prstGeom>
          <a:noFill/>
          <a:ln w="9525">
            <a:solidFill>
              <a:schemeClr val="tx1"/>
            </a:solidFill>
            <a:round/>
            <a:headEnd/>
            <a:tailEnd/>
          </a:ln>
        </p:spPr>
        <p:txBody>
          <a:bodyPr/>
          <a:lstStyle/>
          <a:p>
            <a:pPr>
              <a:defRPr/>
            </a:pPr>
            <a:endParaRPr lang="en-GB">
              <a:latin typeface="+mn-lt"/>
            </a:endParaRPr>
          </a:p>
        </p:txBody>
      </p:sp>
      <p:sp>
        <p:nvSpPr>
          <p:cNvPr id="2070" name="Rectangle 33"/>
          <p:cNvSpPr>
            <a:spLocks noChangeArrowheads="1"/>
          </p:cNvSpPr>
          <p:nvPr/>
        </p:nvSpPr>
        <p:spPr bwMode="auto">
          <a:xfrm>
            <a:off x="5095875" y="3940175"/>
            <a:ext cx="576263" cy="720725"/>
          </a:xfrm>
          <a:prstGeom prst="rect">
            <a:avLst/>
          </a:prstGeom>
          <a:solidFill>
            <a:srgbClr val="FFFF00">
              <a:alpha val="50195"/>
            </a:srgbClr>
          </a:solidFill>
          <a:ln w="9525">
            <a:solidFill>
              <a:schemeClr val="tx1"/>
            </a:solidFill>
            <a:miter lim="800000"/>
            <a:headEnd/>
            <a:tailEnd/>
          </a:ln>
        </p:spPr>
        <p:txBody>
          <a:bodyPr wrap="none" anchor="ctr"/>
          <a:lstStyle/>
          <a:p>
            <a:pPr algn="ctr">
              <a:defRPr/>
            </a:pPr>
            <a:r>
              <a:rPr lang="en-US" sz="1000" b="1">
                <a:latin typeface="+mn-lt"/>
              </a:rPr>
              <a:t>Social </a:t>
            </a:r>
          </a:p>
          <a:p>
            <a:pPr algn="ctr">
              <a:defRPr/>
            </a:pPr>
            <a:r>
              <a:rPr lang="en-US" sz="1000" b="1">
                <a:latin typeface="+mn-lt"/>
              </a:rPr>
              <a:t>Welfare</a:t>
            </a:r>
            <a:endParaRPr lang="en-GB" sz="1000" b="1">
              <a:latin typeface="+mn-lt"/>
            </a:endParaRPr>
          </a:p>
        </p:txBody>
      </p:sp>
      <p:sp>
        <p:nvSpPr>
          <p:cNvPr id="2071" name="Rectangle 34"/>
          <p:cNvSpPr>
            <a:spLocks noChangeArrowheads="1"/>
          </p:cNvSpPr>
          <p:nvPr/>
        </p:nvSpPr>
        <p:spPr bwMode="auto">
          <a:xfrm>
            <a:off x="8264525" y="3940175"/>
            <a:ext cx="574675" cy="720725"/>
          </a:xfrm>
          <a:prstGeom prst="rect">
            <a:avLst/>
          </a:prstGeom>
          <a:solidFill>
            <a:srgbClr val="66CCFF">
              <a:alpha val="50195"/>
            </a:srgbClr>
          </a:solidFill>
          <a:ln w="9525">
            <a:solidFill>
              <a:schemeClr val="tx1"/>
            </a:solidFill>
            <a:miter lim="800000"/>
            <a:headEnd/>
            <a:tailEnd/>
          </a:ln>
        </p:spPr>
        <p:txBody>
          <a:bodyPr wrap="none" anchor="ctr"/>
          <a:lstStyle/>
          <a:p>
            <a:pPr algn="ctr">
              <a:defRPr/>
            </a:pPr>
            <a:r>
              <a:rPr lang="en-US" sz="1000" b="1">
                <a:latin typeface="+mn-lt"/>
              </a:rPr>
              <a:t>Environ</a:t>
            </a:r>
            <a:br>
              <a:rPr lang="en-US" sz="1000" b="1">
                <a:latin typeface="+mn-lt"/>
              </a:rPr>
            </a:br>
            <a:r>
              <a:rPr lang="en-US" sz="1000" b="1">
                <a:latin typeface="+mn-lt"/>
              </a:rPr>
              <a:t>Welfare</a:t>
            </a:r>
          </a:p>
        </p:txBody>
      </p:sp>
      <p:sp>
        <p:nvSpPr>
          <p:cNvPr id="2072" name="Rectangle 51"/>
          <p:cNvSpPr>
            <a:spLocks noChangeArrowheads="1"/>
          </p:cNvSpPr>
          <p:nvPr/>
        </p:nvSpPr>
        <p:spPr bwMode="auto">
          <a:xfrm>
            <a:off x="5959475" y="3940175"/>
            <a:ext cx="2016125" cy="1911350"/>
          </a:xfrm>
          <a:prstGeom prst="rect">
            <a:avLst/>
          </a:prstGeom>
          <a:solidFill>
            <a:srgbClr val="99C172">
              <a:alpha val="50195"/>
            </a:srgbClr>
          </a:solidFill>
          <a:ln w="9525">
            <a:solidFill>
              <a:schemeClr val="tx1"/>
            </a:solidFill>
            <a:miter lim="800000"/>
            <a:headEnd/>
            <a:tailEnd/>
          </a:ln>
        </p:spPr>
        <p:txBody>
          <a:bodyPr wrap="none" anchor="ctr"/>
          <a:lstStyle/>
          <a:p>
            <a:pPr algn="ctr">
              <a:defRPr/>
            </a:pPr>
            <a:endParaRPr lang="en-US">
              <a:latin typeface="+mn-lt"/>
            </a:endParaRPr>
          </a:p>
        </p:txBody>
      </p:sp>
      <p:sp>
        <p:nvSpPr>
          <p:cNvPr id="2073" name="Oval 63"/>
          <p:cNvSpPr>
            <a:spLocks noChangeArrowheads="1"/>
          </p:cNvSpPr>
          <p:nvPr/>
        </p:nvSpPr>
        <p:spPr bwMode="auto">
          <a:xfrm>
            <a:off x="6096000" y="4159250"/>
            <a:ext cx="865188" cy="863600"/>
          </a:xfrm>
          <a:prstGeom prst="ellipse">
            <a:avLst/>
          </a:prstGeom>
          <a:noFill/>
          <a:ln w="9525">
            <a:solidFill>
              <a:schemeClr val="tx1"/>
            </a:solidFill>
            <a:round/>
            <a:headEnd/>
            <a:tailEnd/>
          </a:ln>
        </p:spPr>
        <p:txBody>
          <a:bodyPr wrap="none" anchor="ctr"/>
          <a:lstStyle/>
          <a:p>
            <a:pPr algn="ctr">
              <a:defRPr/>
            </a:pPr>
            <a:r>
              <a:rPr lang="en-GB" sz="1200">
                <a:latin typeface="+mn-lt"/>
              </a:rPr>
              <a:t>Food </a:t>
            </a:r>
          </a:p>
          <a:p>
            <a:pPr algn="ctr">
              <a:defRPr/>
            </a:pPr>
            <a:r>
              <a:rPr lang="en-GB" sz="1200">
                <a:latin typeface="+mn-lt"/>
              </a:rPr>
              <a:t>Utilisation</a:t>
            </a:r>
          </a:p>
        </p:txBody>
      </p:sp>
      <p:sp>
        <p:nvSpPr>
          <p:cNvPr id="2074" name="Oval 64"/>
          <p:cNvSpPr>
            <a:spLocks noChangeArrowheads="1"/>
          </p:cNvSpPr>
          <p:nvPr/>
        </p:nvSpPr>
        <p:spPr bwMode="auto">
          <a:xfrm>
            <a:off x="6970713" y="4165600"/>
            <a:ext cx="863600" cy="863600"/>
          </a:xfrm>
          <a:prstGeom prst="ellipse">
            <a:avLst/>
          </a:prstGeom>
          <a:noFill/>
          <a:ln w="9525">
            <a:solidFill>
              <a:schemeClr val="tx1"/>
            </a:solidFill>
            <a:round/>
            <a:headEnd/>
            <a:tailEnd/>
          </a:ln>
        </p:spPr>
        <p:txBody>
          <a:bodyPr wrap="none" anchor="ctr"/>
          <a:lstStyle/>
          <a:p>
            <a:pPr algn="ctr">
              <a:defRPr/>
            </a:pPr>
            <a:r>
              <a:rPr lang="en-GB" sz="1200">
                <a:latin typeface="+mn-lt"/>
              </a:rPr>
              <a:t>Food </a:t>
            </a:r>
          </a:p>
          <a:p>
            <a:pPr algn="ctr">
              <a:defRPr/>
            </a:pPr>
            <a:r>
              <a:rPr lang="en-GB" sz="1200">
                <a:latin typeface="+mn-lt"/>
              </a:rPr>
              <a:t>Access</a:t>
            </a:r>
          </a:p>
        </p:txBody>
      </p:sp>
      <p:sp>
        <p:nvSpPr>
          <p:cNvPr id="2075" name="Oval 65"/>
          <p:cNvSpPr>
            <a:spLocks noChangeArrowheads="1"/>
          </p:cNvSpPr>
          <p:nvPr/>
        </p:nvSpPr>
        <p:spPr bwMode="auto">
          <a:xfrm>
            <a:off x="6530975" y="4911725"/>
            <a:ext cx="862013" cy="863600"/>
          </a:xfrm>
          <a:prstGeom prst="ellipse">
            <a:avLst/>
          </a:prstGeom>
          <a:noFill/>
          <a:ln w="9525">
            <a:solidFill>
              <a:schemeClr val="tx1"/>
            </a:solidFill>
            <a:round/>
            <a:headEnd/>
            <a:tailEnd/>
          </a:ln>
        </p:spPr>
        <p:txBody>
          <a:bodyPr wrap="none" anchor="ctr"/>
          <a:lstStyle/>
          <a:p>
            <a:pPr algn="ctr">
              <a:defRPr/>
            </a:pPr>
            <a:r>
              <a:rPr lang="en-GB" sz="1200">
                <a:latin typeface="+mn-lt"/>
              </a:rPr>
              <a:t>Food </a:t>
            </a:r>
          </a:p>
          <a:p>
            <a:pPr algn="ctr">
              <a:defRPr/>
            </a:pPr>
            <a:r>
              <a:rPr lang="en-GB" sz="1200">
                <a:latin typeface="+mn-lt"/>
              </a:rPr>
              <a:t>Availability</a:t>
            </a:r>
          </a:p>
        </p:txBody>
      </p:sp>
      <p:sp>
        <p:nvSpPr>
          <p:cNvPr id="2076" name="Line 73"/>
          <p:cNvSpPr>
            <a:spLocks noChangeShapeType="1"/>
          </p:cNvSpPr>
          <p:nvPr/>
        </p:nvSpPr>
        <p:spPr bwMode="auto">
          <a:xfrm>
            <a:off x="5670550" y="4302125"/>
            <a:ext cx="288925" cy="0"/>
          </a:xfrm>
          <a:prstGeom prst="line">
            <a:avLst/>
          </a:prstGeom>
          <a:noFill/>
          <a:ln w="28575">
            <a:solidFill>
              <a:schemeClr val="tx1"/>
            </a:solidFill>
            <a:round/>
            <a:headEnd type="triangle" w="med" len="med"/>
            <a:tailEnd type="triangle" w="med" len="med"/>
          </a:ln>
        </p:spPr>
        <p:txBody>
          <a:bodyPr/>
          <a:lstStyle/>
          <a:p>
            <a:pPr>
              <a:defRPr/>
            </a:pPr>
            <a:endParaRPr lang="en-GB">
              <a:latin typeface="+mn-lt"/>
            </a:endParaRPr>
          </a:p>
        </p:txBody>
      </p:sp>
      <p:sp>
        <p:nvSpPr>
          <p:cNvPr id="2077" name="Line 74"/>
          <p:cNvSpPr>
            <a:spLocks noChangeShapeType="1"/>
          </p:cNvSpPr>
          <p:nvPr/>
        </p:nvSpPr>
        <p:spPr bwMode="auto">
          <a:xfrm>
            <a:off x="7975600" y="4302125"/>
            <a:ext cx="288925" cy="0"/>
          </a:xfrm>
          <a:prstGeom prst="line">
            <a:avLst/>
          </a:prstGeom>
          <a:noFill/>
          <a:ln w="28575">
            <a:solidFill>
              <a:schemeClr val="tx1"/>
            </a:solidFill>
            <a:round/>
            <a:headEnd type="triangle" w="med" len="med"/>
            <a:tailEnd type="triangle" w="med" len="med"/>
          </a:ln>
        </p:spPr>
        <p:txBody>
          <a:bodyPr/>
          <a:lstStyle/>
          <a:p>
            <a:pPr>
              <a:defRPr/>
            </a:pPr>
            <a:endParaRPr lang="en-GB">
              <a:latin typeface="+mn-lt"/>
            </a:endParaRPr>
          </a:p>
        </p:txBody>
      </p:sp>
      <p:sp>
        <p:nvSpPr>
          <p:cNvPr id="2078" name="Line 75"/>
          <p:cNvSpPr>
            <a:spLocks noChangeShapeType="1"/>
          </p:cNvSpPr>
          <p:nvPr/>
        </p:nvSpPr>
        <p:spPr bwMode="auto">
          <a:xfrm flipV="1">
            <a:off x="2430463" y="4114800"/>
            <a:ext cx="506412" cy="177800"/>
          </a:xfrm>
          <a:prstGeom prst="line">
            <a:avLst/>
          </a:prstGeom>
          <a:noFill/>
          <a:ln w="28575">
            <a:solidFill>
              <a:schemeClr val="tx1"/>
            </a:solidFill>
            <a:round/>
            <a:headEnd/>
            <a:tailEnd type="triangle" w="med" len="med"/>
          </a:ln>
        </p:spPr>
        <p:txBody>
          <a:bodyPr/>
          <a:lstStyle/>
          <a:p>
            <a:pPr>
              <a:defRPr/>
            </a:pPr>
            <a:endParaRPr lang="en-GB">
              <a:latin typeface="+mn-lt"/>
            </a:endParaRPr>
          </a:p>
        </p:txBody>
      </p:sp>
      <p:sp>
        <p:nvSpPr>
          <p:cNvPr id="2079" name="Line 76"/>
          <p:cNvSpPr>
            <a:spLocks noChangeShapeType="1"/>
          </p:cNvSpPr>
          <p:nvPr/>
        </p:nvSpPr>
        <p:spPr bwMode="auto">
          <a:xfrm>
            <a:off x="2430463" y="3429000"/>
            <a:ext cx="501650" cy="190500"/>
          </a:xfrm>
          <a:prstGeom prst="line">
            <a:avLst/>
          </a:prstGeom>
          <a:noFill/>
          <a:ln w="28575">
            <a:solidFill>
              <a:schemeClr val="tx1"/>
            </a:solidFill>
            <a:round/>
            <a:headEnd/>
            <a:tailEnd type="triangle" w="med" len="med"/>
          </a:ln>
        </p:spPr>
        <p:txBody>
          <a:bodyPr/>
          <a:lstStyle/>
          <a:p>
            <a:pPr>
              <a:defRPr/>
            </a:pPr>
            <a:endParaRPr lang="en-GB">
              <a:latin typeface="+mn-lt"/>
            </a:endParaRPr>
          </a:p>
        </p:txBody>
      </p:sp>
      <p:sp>
        <p:nvSpPr>
          <p:cNvPr id="2080" name="Line 80"/>
          <p:cNvSpPr>
            <a:spLocks noChangeShapeType="1"/>
          </p:cNvSpPr>
          <p:nvPr/>
        </p:nvSpPr>
        <p:spPr bwMode="auto">
          <a:xfrm flipV="1">
            <a:off x="6967538" y="5975350"/>
            <a:ext cx="9525" cy="261938"/>
          </a:xfrm>
          <a:prstGeom prst="line">
            <a:avLst/>
          </a:prstGeom>
          <a:noFill/>
          <a:ln w="28575">
            <a:solidFill>
              <a:schemeClr val="tx1"/>
            </a:solidFill>
            <a:prstDash val="dash"/>
            <a:round/>
            <a:headEnd/>
            <a:tailEnd/>
          </a:ln>
        </p:spPr>
        <p:txBody>
          <a:bodyPr/>
          <a:lstStyle/>
          <a:p>
            <a:pPr>
              <a:defRPr/>
            </a:pPr>
            <a:endParaRPr lang="en-GB">
              <a:latin typeface="+mn-lt"/>
            </a:endParaRPr>
          </a:p>
        </p:txBody>
      </p:sp>
      <p:sp>
        <p:nvSpPr>
          <p:cNvPr id="2081" name="Text Box 82"/>
          <p:cNvSpPr txBox="1">
            <a:spLocks noChangeArrowheads="1"/>
          </p:cNvSpPr>
          <p:nvPr/>
        </p:nvSpPr>
        <p:spPr bwMode="auto">
          <a:xfrm>
            <a:off x="6273800" y="3917950"/>
            <a:ext cx="1365250" cy="274638"/>
          </a:xfrm>
          <a:prstGeom prst="rect">
            <a:avLst/>
          </a:prstGeom>
          <a:noFill/>
          <a:ln w="9525">
            <a:noFill/>
            <a:miter lim="800000"/>
            <a:headEnd/>
            <a:tailEnd/>
          </a:ln>
        </p:spPr>
        <p:txBody>
          <a:bodyPr>
            <a:spAutoFit/>
          </a:bodyPr>
          <a:lstStyle/>
          <a:p>
            <a:pPr algn="ctr">
              <a:spcBef>
                <a:spcPct val="50000"/>
              </a:spcBef>
              <a:defRPr/>
            </a:pPr>
            <a:r>
              <a:rPr lang="en-GB" sz="1200" b="1">
                <a:latin typeface="+mn-lt"/>
              </a:rPr>
              <a:t>Food Security</a:t>
            </a:r>
          </a:p>
        </p:txBody>
      </p:sp>
      <p:sp>
        <p:nvSpPr>
          <p:cNvPr id="2082" name="AutoShape 88"/>
          <p:cNvSpPr>
            <a:spLocks noChangeArrowheads="1"/>
          </p:cNvSpPr>
          <p:nvPr/>
        </p:nvSpPr>
        <p:spPr bwMode="auto">
          <a:xfrm>
            <a:off x="4932363" y="1776413"/>
            <a:ext cx="4051300" cy="4203700"/>
          </a:xfrm>
          <a:prstGeom prst="roundRect">
            <a:avLst>
              <a:gd name="adj" fmla="val 16667"/>
            </a:avLst>
          </a:prstGeom>
          <a:noFill/>
          <a:ln w="12700">
            <a:solidFill>
              <a:schemeClr val="tx1"/>
            </a:solidFill>
            <a:round/>
            <a:headEnd/>
            <a:tailEnd/>
          </a:ln>
        </p:spPr>
        <p:txBody>
          <a:bodyPr wrap="none" anchor="ctr"/>
          <a:lstStyle/>
          <a:p>
            <a:pPr>
              <a:defRPr/>
            </a:pPr>
            <a:endParaRPr lang="en-US">
              <a:latin typeface="+mn-lt"/>
            </a:endParaRPr>
          </a:p>
        </p:txBody>
      </p:sp>
      <p:pic>
        <p:nvPicPr>
          <p:cNvPr id="22563" name="Picture 2" descr="gecafs-pros"/>
          <p:cNvPicPr>
            <a:picLocks noChangeAspect="1" noChangeArrowheads="1"/>
          </p:cNvPicPr>
          <p:nvPr/>
        </p:nvPicPr>
        <p:blipFill>
          <a:blip r:embed="rId3" cstate="print"/>
          <a:srcRect/>
          <a:stretch>
            <a:fillRect/>
          </a:stretch>
        </p:blipFill>
        <p:spPr bwMode="auto">
          <a:xfrm>
            <a:off x="0" y="0"/>
            <a:ext cx="1763713" cy="1027113"/>
          </a:xfrm>
          <a:prstGeom prst="rect">
            <a:avLst/>
          </a:prstGeom>
          <a:noFill/>
          <a:ln w="9525">
            <a:noFill/>
            <a:miter lim="800000"/>
            <a:headEnd/>
            <a:tailEnd/>
          </a:ln>
        </p:spPr>
      </p:pic>
      <p:sp>
        <p:nvSpPr>
          <p:cNvPr id="38" name="Rectangle 3"/>
          <p:cNvSpPr>
            <a:spLocks noChangeArrowheads="1"/>
          </p:cNvSpPr>
          <p:nvPr/>
        </p:nvSpPr>
        <p:spPr bwMode="auto">
          <a:xfrm>
            <a:off x="33338" y="-39688"/>
            <a:ext cx="9067800" cy="1261884"/>
          </a:xfrm>
          <a:prstGeom prst="rect">
            <a:avLst/>
          </a:prstGeom>
          <a:noFill/>
          <a:ln w="9525">
            <a:noFill/>
            <a:miter lim="800000"/>
            <a:headEnd/>
            <a:tailEnd/>
          </a:ln>
        </p:spPr>
        <p:txBody>
          <a:bodyPr>
            <a:spAutoFit/>
          </a:bodyPr>
          <a:lstStyle/>
          <a:p>
            <a:pPr algn="ctr" eaLnBrk="0" hangingPunct="0">
              <a:defRPr/>
            </a:pPr>
            <a:r>
              <a:rPr lang="en-GB" sz="2800" b="1" dirty="0" smtClean="0">
                <a:latin typeface="+mn-lt"/>
              </a:rPr>
              <a:t>Bringing it all together</a:t>
            </a:r>
          </a:p>
          <a:p>
            <a:pPr algn="ctr" eaLnBrk="0" hangingPunct="0">
              <a:defRPr/>
            </a:pPr>
            <a:r>
              <a:rPr lang="en-GB" sz="2400" dirty="0" smtClean="0">
                <a:latin typeface="+mn-lt"/>
              </a:rPr>
              <a:t>Need to consider FS:PB interactions</a:t>
            </a:r>
          </a:p>
          <a:p>
            <a:pPr algn="ctr" eaLnBrk="0" hangingPunct="0">
              <a:defRPr/>
            </a:pPr>
            <a:r>
              <a:rPr lang="en-GB" sz="2400" dirty="0" smtClean="0">
                <a:latin typeface="+mn-lt"/>
              </a:rPr>
              <a:t>in context </a:t>
            </a:r>
            <a:r>
              <a:rPr lang="en-GB" sz="2400" dirty="0">
                <a:latin typeface="+mn-lt"/>
              </a:rPr>
              <a:t>of </a:t>
            </a:r>
            <a:r>
              <a:rPr lang="en-GB" sz="2400" u="sng" dirty="0">
                <a:latin typeface="+mn-lt"/>
              </a:rPr>
              <a:t>drivers</a:t>
            </a:r>
            <a:r>
              <a:rPr lang="en-GB" sz="2400" dirty="0">
                <a:latin typeface="+mn-lt"/>
              </a:rPr>
              <a:t> and </a:t>
            </a:r>
            <a:r>
              <a:rPr lang="en-GB" sz="2400" u="sng" dirty="0">
                <a:latin typeface="+mn-lt"/>
              </a:rPr>
              <a:t>feedbacks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8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6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5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5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7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07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5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5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6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06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06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08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05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05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061"/>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06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0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6" grpId="0" animBg="1"/>
      <p:bldP spid="2083" grpId="0" animBg="1"/>
      <p:bldP spid="2084" grpId="0" animBg="1"/>
      <p:bldP spid="2059" grpId="0" animBg="1"/>
      <p:bldP spid="2061" grpId="0" animBg="1"/>
      <p:bldP spid="206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71575" y="257175"/>
            <a:ext cx="6781800" cy="3724096"/>
          </a:xfrm>
          <a:prstGeom prst="rect">
            <a:avLst/>
          </a:prstGeom>
          <a:noFill/>
        </p:spPr>
        <p:txBody>
          <a:bodyPr wrap="square" rtlCol="0">
            <a:spAutoFit/>
          </a:bodyPr>
          <a:lstStyle/>
          <a:p>
            <a:r>
              <a:rPr lang="en-GB" sz="3600" b="1" dirty="0" smtClean="0"/>
              <a:t>So what do we do about it?</a:t>
            </a:r>
          </a:p>
          <a:p>
            <a:endParaRPr lang="en-GB" sz="3600" dirty="0" smtClean="0"/>
          </a:p>
          <a:p>
            <a:endParaRPr lang="en-GB" sz="3600" dirty="0" smtClean="0"/>
          </a:p>
          <a:p>
            <a:endParaRPr lang="en-GB" sz="3200" dirty="0" smtClean="0"/>
          </a:p>
          <a:p>
            <a:pPr marL="531813" indent="-531813">
              <a:buFont typeface="Wingdings" pitchFamily="2" charset="2"/>
              <a:buChar char="ü"/>
            </a:pPr>
            <a:r>
              <a:rPr lang="en-GB" sz="3200" dirty="0" smtClean="0"/>
              <a:t>Adapt to inevitable change</a:t>
            </a:r>
          </a:p>
          <a:p>
            <a:pPr marL="531813" indent="-531813"/>
            <a:endParaRPr lang="en-GB" sz="3200" dirty="0" smtClean="0"/>
          </a:p>
          <a:p>
            <a:pPr marL="531813" indent="-531813">
              <a:buFont typeface="Wingdings" pitchFamily="2" charset="2"/>
              <a:buChar char="ü"/>
            </a:pPr>
            <a:r>
              <a:rPr lang="en-GB" sz="3200" dirty="0" smtClean="0"/>
              <a:t>Mitigate further change</a:t>
            </a:r>
            <a:endParaRPr lang="en-GB" sz="3200" dirty="0"/>
          </a:p>
        </p:txBody>
      </p:sp>
      <p:sp>
        <p:nvSpPr>
          <p:cNvPr id="3"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5"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393700" y="654050"/>
            <a:ext cx="8229600" cy="1936750"/>
          </a:xfrm>
        </p:spPr>
        <p:txBody>
          <a:bodyPr/>
          <a:lstStyle/>
          <a:p>
            <a:pPr>
              <a:defRPr/>
            </a:pPr>
            <a:r>
              <a:rPr lang="en-GB" sz="3600" b="1" dirty="0" smtClean="0">
                <a:latin typeface="+mn-lt"/>
              </a:rPr>
              <a:t>Adaptation</a:t>
            </a:r>
            <a:br>
              <a:rPr lang="en-GB" sz="3600" b="1" dirty="0" smtClean="0">
                <a:latin typeface="+mn-lt"/>
              </a:rPr>
            </a:br>
            <a:r>
              <a:rPr lang="en-GB" sz="3600" b="1" dirty="0" smtClean="0">
                <a:latin typeface="+mn-lt"/>
              </a:rPr>
              <a:t/>
            </a:r>
            <a:br>
              <a:rPr lang="en-GB" sz="3600" b="1" dirty="0" smtClean="0">
                <a:latin typeface="+mn-lt"/>
              </a:rPr>
            </a:br>
            <a:r>
              <a:rPr lang="en-GB" sz="3600" b="1" dirty="0" smtClean="0">
                <a:latin typeface="+mn-lt"/>
              </a:rPr>
              <a:t/>
            </a:r>
            <a:br>
              <a:rPr lang="en-GB" sz="3600" b="1" dirty="0" smtClean="0">
                <a:latin typeface="+mn-lt"/>
              </a:rPr>
            </a:br>
            <a:r>
              <a:rPr lang="en-GB" sz="3600" b="1" dirty="0" smtClean="0">
                <a:latin typeface="+mn-lt"/>
              </a:rPr>
              <a:t>“doing things differently”</a:t>
            </a:r>
            <a:br>
              <a:rPr lang="en-GB" sz="3600" b="1" dirty="0" smtClean="0">
                <a:latin typeface="+mn-lt"/>
              </a:rPr>
            </a:br>
            <a:endParaRPr lang="en-GB" sz="3600" b="1" i="1" dirty="0" smtClean="0">
              <a:latin typeface="+mn-lt"/>
            </a:endParaRPr>
          </a:p>
        </p:txBody>
      </p:sp>
      <p:sp>
        <p:nvSpPr>
          <p:cNvPr id="39939" name="Text Box 19"/>
          <p:cNvSpPr txBox="1">
            <a:spLocks noChangeArrowheads="1"/>
          </p:cNvSpPr>
          <p:nvPr/>
        </p:nvSpPr>
        <p:spPr bwMode="auto">
          <a:xfrm>
            <a:off x="3219450" y="3163888"/>
            <a:ext cx="5638800" cy="3324225"/>
          </a:xfrm>
          <a:prstGeom prst="rect">
            <a:avLst/>
          </a:prstGeom>
          <a:solidFill>
            <a:srgbClr val="99C172"/>
          </a:solidFill>
          <a:ln w="9525">
            <a:solidFill>
              <a:schemeClr val="tx1"/>
            </a:solidFill>
            <a:miter lim="800000"/>
            <a:headEnd/>
            <a:tailEnd/>
          </a:ln>
        </p:spPr>
        <p:txBody>
          <a:bodyPr>
            <a:spAutoFit/>
          </a:bodyPr>
          <a:lstStyle/>
          <a:p>
            <a:pPr marL="177800" indent="-177800" algn="ctr"/>
            <a:r>
              <a:rPr lang="en-GB" sz="3000" dirty="0"/>
              <a:t>Producing food</a:t>
            </a:r>
          </a:p>
          <a:p>
            <a:pPr marL="177800" indent="-177800" algn="ctr"/>
            <a:endParaRPr lang="en-GB" sz="3000" dirty="0"/>
          </a:p>
          <a:p>
            <a:pPr marL="177800" indent="-177800" algn="ctr"/>
            <a:r>
              <a:rPr lang="en-GB" sz="3000" dirty="0"/>
              <a:t>Processing &amp; packaging food</a:t>
            </a:r>
          </a:p>
          <a:p>
            <a:pPr marL="177800" indent="-177800" algn="ctr"/>
            <a:endParaRPr lang="en-GB" sz="3000" dirty="0"/>
          </a:p>
          <a:p>
            <a:pPr marL="177800" indent="-177800" algn="ctr"/>
            <a:r>
              <a:rPr lang="en-GB" sz="3000" dirty="0"/>
              <a:t>Distributing &amp; retailing food</a:t>
            </a:r>
          </a:p>
          <a:p>
            <a:pPr marL="177800" indent="-177800" algn="ctr"/>
            <a:endParaRPr lang="en-GB" sz="3000" dirty="0"/>
          </a:p>
          <a:p>
            <a:pPr marL="177800" indent="-177800" algn="ctr"/>
            <a:r>
              <a:rPr lang="en-GB" sz="3000" dirty="0"/>
              <a:t>Consuming food</a:t>
            </a:r>
          </a:p>
        </p:txBody>
      </p:sp>
      <p:sp>
        <p:nvSpPr>
          <p:cNvPr id="4" name="Rectangle 3"/>
          <p:cNvSpPr/>
          <p:nvPr/>
        </p:nvSpPr>
        <p:spPr>
          <a:xfrm>
            <a:off x="268288" y="3787775"/>
            <a:ext cx="2743200" cy="2308225"/>
          </a:xfrm>
          <a:prstGeom prst="rect">
            <a:avLst/>
          </a:prstGeom>
        </p:spPr>
        <p:txBody>
          <a:bodyPr>
            <a:spAutoFit/>
          </a:bodyPr>
          <a:lstStyle/>
          <a:p>
            <a:pPr algn="ctr" eaLnBrk="0" hangingPunct="0">
              <a:defRPr/>
            </a:pPr>
            <a:r>
              <a:rPr lang="en-GB" sz="3600" b="1" kern="0" dirty="0">
                <a:solidFill>
                  <a:srgbClr val="000000"/>
                </a:solidFill>
                <a:latin typeface="Arial"/>
                <a:ea typeface="+mj-ea"/>
                <a:cs typeface="+mj-cs"/>
              </a:rPr>
              <a:t>=&gt; </a:t>
            </a:r>
            <a:r>
              <a:rPr lang="en-GB" sz="3600" b="1" i="1" kern="0" dirty="0">
                <a:solidFill>
                  <a:srgbClr val="000000"/>
                </a:solidFill>
                <a:latin typeface="Arial"/>
                <a:ea typeface="+mj-ea"/>
                <a:cs typeface="+mj-cs"/>
              </a:rPr>
              <a:t>adapt our Food System “Activities”</a:t>
            </a:r>
          </a:p>
        </p:txBody>
      </p:sp>
      <p:sp>
        <p:nvSpPr>
          <p:cNvPr id="5"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6"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extLst>
      <p:ext uri="{BB962C8B-B14F-4D97-AF65-F5344CB8AC3E}">
        <p14:creationId xmlns="" xmlns:p14="http://schemas.microsoft.com/office/powerpoint/2010/main" val="3484430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animBg="1"/>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7" descr="lettuce_row"/>
          <p:cNvPicPr>
            <a:picLocks noGrp="1" noChangeAspect="1" noChangeArrowheads="1"/>
          </p:cNvPicPr>
          <p:nvPr>
            <p:ph sz="half" idx="2"/>
          </p:nvPr>
        </p:nvPicPr>
        <p:blipFill>
          <a:blip r:embed="rId3" cstate="print"/>
          <a:srcRect/>
          <a:stretch>
            <a:fillRect/>
          </a:stretch>
        </p:blipFill>
        <p:spPr>
          <a:xfrm>
            <a:off x="3657600" y="1613744"/>
            <a:ext cx="3321810" cy="2501055"/>
          </a:xfrm>
        </p:spPr>
      </p:pic>
      <p:sp>
        <p:nvSpPr>
          <p:cNvPr id="57348" name="Title 6"/>
          <p:cNvSpPr>
            <a:spLocks noGrp="1"/>
          </p:cNvSpPr>
          <p:nvPr>
            <p:ph type="title"/>
          </p:nvPr>
        </p:nvSpPr>
        <p:spPr>
          <a:xfrm>
            <a:off x="0" y="152400"/>
            <a:ext cx="9144000" cy="935037"/>
          </a:xfrm>
        </p:spPr>
        <p:txBody>
          <a:bodyPr/>
          <a:lstStyle/>
          <a:p>
            <a:pPr>
              <a:defRPr/>
            </a:pPr>
            <a:r>
              <a:rPr lang="en-GB" sz="3200" b="1" dirty="0" smtClean="0"/>
              <a:t>Adaptation: </a:t>
            </a:r>
            <a:r>
              <a:rPr lang="en-GB" sz="3200" b="1" dirty="0" smtClean="0">
                <a:latin typeface="+mn-lt"/>
              </a:rPr>
              <a:t>Improved agriculture, livestock, horticulture, aquaculture, fisheries, … </a:t>
            </a:r>
          </a:p>
        </p:txBody>
      </p:sp>
      <p:sp>
        <p:nvSpPr>
          <p:cNvPr id="24580" name="TextBox 4"/>
          <p:cNvSpPr txBox="1">
            <a:spLocks noChangeArrowheads="1"/>
          </p:cNvSpPr>
          <p:nvPr/>
        </p:nvSpPr>
        <p:spPr bwMode="auto">
          <a:xfrm>
            <a:off x="228600" y="1584841"/>
            <a:ext cx="3429000" cy="5447645"/>
          </a:xfrm>
          <a:prstGeom prst="rect">
            <a:avLst/>
          </a:prstGeom>
          <a:noFill/>
          <a:ln w="9525">
            <a:noFill/>
            <a:miter lim="800000"/>
            <a:headEnd/>
            <a:tailEnd/>
          </a:ln>
        </p:spPr>
        <p:txBody>
          <a:bodyPr>
            <a:spAutoFit/>
          </a:bodyPr>
          <a:lstStyle/>
          <a:p>
            <a:pPr marL="171450" indent="-171450">
              <a:buFont typeface="Arial" pitchFamily="34" charset="0"/>
              <a:buChar char="•"/>
            </a:pPr>
            <a:r>
              <a:rPr lang="en-GB" sz="2400" dirty="0" smtClean="0"/>
              <a:t>More varied crops</a:t>
            </a:r>
          </a:p>
          <a:p>
            <a:pPr marL="171450" indent="-171450">
              <a:buFont typeface="Arial" pitchFamily="34" charset="0"/>
              <a:buChar char="•"/>
            </a:pPr>
            <a:endParaRPr lang="en-GB" sz="1200" dirty="0" smtClean="0"/>
          </a:p>
          <a:p>
            <a:pPr marL="171450" indent="-171450">
              <a:buFont typeface="Arial" pitchFamily="34" charset="0"/>
              <a:buChar char="•"/>
            </a:pPr>
            <a:r>
              <a:rPr lang="en-GB" sz="2400" dirty="0" smtClean="0"/>
              <a:t>Stress-tolerant </a:t>
            </a:r>
            <a:r>
              <a:rPr lang="en-GB" sz="2400" dirty="0"/>
              <a:t>varieties</a:t>
            </a:r>
          </a:p>
          <a:p>
            <a:pPr marL="171450" indent="-171450">
              <a:buFont typeface="Arial" pitchFamily="34" charset="0"/>
              <a:buChar char="•"/>
            </a:pPr>
            <a:endParaRPr lang="en-GB" sz="1200" dirty="0"/>
          </a:p>
          <a:p>
            <a:pPr marL="171450" indent="-171450">
              <a:buFont typeface="Arial" pitchFamily="34" charset="0"/>
              <a:buChar char="•"/>
            </a:pPr>
            <a:r>
              <a:rPr lang="en-GB" sz="2400" dirty="0"/>
              <a:t>Wider range of food stuffs</a:t>
            </a:r>
          </a:p>
          <a:p>
            <a:pPr marL="171450" indent="-171450">
              <a:buFont typeface="Arial" pitchFamily="34" charset="0"/>
              <a:buChar char="•"/>
            </a:pPr>
            <a:endParaRPr lang="en-GB" sz="1200" dirty="0"/>
          </a:p>
          <a:p>
            <a:pPr marL="171450" indent="-171450">
              <a:buFont typeface="Arial" pitchFamily="34" charset="0"/>
              <a:buChar char="•"/>
            </a:pPr>
            <a:r>
              <a:rPr lang="en-GB" sz="2400" dirty="0"/>
              <a:t>Novel food producing </a:t>
            </a:r>
            <a:r>
              <a:rPr lang="en-GB" sz="2400" dirty="0" smtClean="0"/>
              <a:t>systems</a:t>
            </a:r>
          </a:p>
          <a:p>
            <a:pPr marL="171450" indent="-171450">
              <a:buFont typeface="Arial" pitchFamily="34" charset="0"/>
              <a:buChar char="•"/>
            </a:pPr>
            <a:endParaRPr lang="en-GB" sz="1200" dirty="0" smtClean="0"/>
          </a:p>
          <a:p>
            <a:pPr marL="171450" indent="-171450">
              <a:buFont typeface="Arial" pitchFamily="34" charset="0"/>
              <a:buChar char="•"/>
            </a:pPr>
            <a:r>
              <a:rPr lang="en-GB" sz="2400" dirty="0" smtClean="0"/>
              <a:t>Improve water mgmt</a:t>
            </a:r>
            <a:endParaRPr lang="en-GB" sz="2400" dirty="0"/>
          </a:p>
          <a:p>
            <a:pPr marL="171450" indent="-171450">
              <a:buFont typeface="Arial" pitchFamily="34" charset="0"/>
              <a:buChar char="•"/>
            </a:pPr>
            <a:endParaRPr lang="en-GB" sz="1200" dirty="0"/>
          </a:p>
          <a:p>
            <a:pPr marL="171450" indent="-171450">
              <a:buFont typeface="Arial" pitchFamily="34" charset="0"/>
              <a:buChar char="•"/>
            </a:pPr>
            <a:r>
              <a:rPr lang="en-GB" sz="2400" dirty="0"/>
              <a:t>Insurance for producers</a:t>
            </a:r>
          </a:p>
          <a:p>
            <a:pPr marL="171450" indent="-171450">
              <a:buFont typeface="Arial" pitchFamily="34" charset="0"/>
              <a:buChar char="•"/>
            </a:pPr>
            <a:endParaRPr lang="en-GB" sz="1200" dirty="0"/>
          </a:p>
          <a:p>
            <a:pPr marL="171450" indent="-171450">
              <a:buFont typeface="Arial" pitchFamily="34" charset="0"/>
              <a:buChar char="•"/>
            </a:pPr>
            <a:r>
              <a:rPr lang="en-GB" sz="2400" dirty="0"/>
              <a:t>…</a:t>
            </a:r>
          </a:p>
        </p:txBody>
      </p:sp>
      <p:sp>
        <p:nvSpPr>
          <p:cNvPr id="5"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6"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pic>
        <p:nvPicPr>
          <p:cNvPr id="5122" name="Picture 2" descr="http://t0.gstatic.com/images?q=tbn:ANd9GcQXGpBdNV0j4TULVppUs2t77YLFecfHu2pVulb2X6A975-cN_hZPA8c-eVm2A"/>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334000" y="4343400"/>
            <a:ext cx="3650680" cy="236836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16238980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4" name="Picture 4" descr="logo_svalbard_engelsk"/>
          <p:cNvPicPr>
            <a:picLocks noChangeAspect="1" noChangeArrowheads="1"/>
          </p:cNvPicPr>
          <p:nvPr/>
        </p:nvPicPr>
        <p:blipFill>
          <a:blip r:embed="rId3" cstate="print"/>
          <a:srcRect/>
          <a:stretch>
            <a:fillRect/>
          </a:stretch>
        </p:blipFill>
        <p:spPr bwMode="auto">
          <a:xfrm>
            <a:off x="685800" y="1371600"/>
            <a:ext cx="2924175" cy="933450"/>
          </a:xfrm>
          <a:prstGeom prst="rect">
            <a:avLst/>
          </a:prstGeom>
          <a:noFill/>
          <a:ln w="9525">
            <a:noFill/>
            <a:miter lim="800000"/>
            <a:headEnd/>
            <a:tailEnd/>
          </a:ln>
        </p:spPr>
      </p:pic>
      <p:sp>
        <p:nvSpPr>
          <p:cNvPr id="5" name="Title 6"/>
          <p:cNvSpPr>
            <a:spLocks noGrp="1"/>
          </p:cNvSpPr>
          <p:nvPr>
            <p:ph type="title"/>
          </p:nvPr>
        </p:nvSpPr>
        <p:spPr>
          <a:xfrm>
            <a:off x="723900" y="55563"/>
            <a:ext cx="8343900" cy="935037"/>
          </a:xfrm>
        </p:spPr>
        <p:txBody>
          <a:bodyPr/>
          <a:lstStyle/>
          <a:p>
            <a:pPr>
              <a:defRPr/>
            </a:pPr>
            <a:r>
              <a:rPr lang="en-GB" sz="3200" b="1" dirty="0" smtClean="0"/>
              <a:t>Adaptation: </a:t>
            </a:r>
            <a:r>
              <a:rPr lang="en-GB" sz="3200" b="1" dirty="0" smtClean="0">
                <a:latin typeface="+mn-lt"/>
              </a:rPr>
              <a:t>Preserving crop varieties for the future</a:t>
            </a:r>
          </a:p>
        </p:txBody>
      </p:sp>
      <p:sp>
        <p:nvSpPr>
          <p:cNvPr id="6"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7"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pic>
        <p:nvPicPr>
          <p:cNvPr id="25602" name="Picture 2" descr="DSC_0844_inngansparti_kunst_F_Mari_Tefre"/>
          <p:cNvPicPr>
            <a:picLocks noChangeAspect="1" noChangeArrowheads="1"/>
          </p:cNvPicPr>
          <p:nvPr/>
        </p:nvPicPr>
        <p:blipFill>
          <a:blip r:embed="rId4" cstate="print"/>
          <a:srcRect/>
          <a:stretch>
            <a:fillRect/>
          </a:stretch>
        </p:blipFill>
        <p:spPr bwMode="auto">
          <a:xfrm>
            <a:off x="381000" y="1038225"/>
            <a:ext cx="8458200" cy="5618163"/>
          </a:xfrm>
          <a:prstGeom prst="rect">
            <a:avLst/>
          </a:prstGeom>
          <a:noFill/>
          <a:ln w="9525">
            <a:noFill/>
            <a:miter lim="800000"/>
            <a:headEnd/>
            <a:tailEnd/>
          </a:ln>
        </p:spPr>
      </p:pic>
      <p:sp>
        <p:nvSpPr>
          <p:cNvPr id="25603" name="Rectangle 3"/>
          <p:cNvSpPr>
            <a:spLocks noGrp="1" noChangeArrowheads="1"/>
          </p:cNvSpPr>
          <p:nvPr>
            <p:ph type="body" idx="1"/>
          </p:nvPr>
        </p:nvSpPr>
        <p:spPr>
          <a:xfrm>
            <a:off x="5715000" y="4876800"/>
            <a:ext cx="3563938" cy="1752600"/>
          </a:xfrm>
        </p:spPr>
        <p:txBody>
          <a:bodyPr/>
          <a:lstStyle/>
          <a:p>
            <a:pPr marL="177800" indent="-177800" eaLnBrk="1" hangingPunct="1">
              <a:lnSpc>
                <a:spcPct val="90000"/>
              </a:lnSpc>
            </a:pPr>
            <a:r>
              <a:rPr lang="en-GB" sz="2400" dirty="0" smtClean="0"/>
              <a:t>Opened 2008</a:t>
            </a:r>
          </a:p>
          <a:p>
            <a:pPr marL="177800" indent="-177800" eaLnBrk="1" hangingPunct="1">
              <a:lnSpc>
                <a:spcPct val="90000"/>
              </a:lnSpc>
            </a:pPr>
            <a:r>
              <a:rPr lang="en-GB" sz="2400" dirty="0" smtClean="0"/>
              <a:t>&gt; 4,000,000 samples</a:t>
            </a:r>
          </a:p>
          <a:p>
            <a:pPr marL="177800" indent="-177800" eaLnBrk="1" hangingPunct="1">
              <a:lnSpc>
                <a:spcPct val="90000"/>
              </a:lnSpc>
            </a:pPr>
            <a:r>
              <a:rPr lang="en-GB" sz="2400" dirty="0" smtClean="0"/>
              <a:t>-18 </a:t>
            </a:r>
            <a:r>
              <a:rPr lang="en-GB" sz="2400" baseline="30000" dirty="0" err="1" smtClean="0"/>
              <a:t>o</a:t>
            </a:r>
            <a:r>
              <a:rPr lang="en-GB" sz="2400" dirty="0" err="1" smtClean="0"/>
              <a:t>C</a:t>
            </a:r>
            <a:r>
              <a:rPr lang="en-GB" sz="2400" dirty="0" smtClean="0"/>
              <a:t> </a:t>
            </a:r>
          </a:p>
          <a:p>
            <a:pPr marL="177800" indent="-177800" eaLnBrk="1" hangingPunct="1">
              <a:lnSpc>
                <a:spcPct val="90000"/>
              </a:lnSpc>
            </a:pPr>
            <a:r>
              <a:rPr lang="en-GB" sz="2400" dirty="0" smtClean="0"/>
              <a:t>“Climate-change proof”</a:t>
            </a:r>
          </a:p>
        </p:txBody>
      </p:sp>
    </p:spTree>
    <p:extLst>
      <p:ext uri="{BB962C8B-B14F-4D97-AF65-F5344CB8AC3E}">
        <p14:creationId xmlns="" xmlns:p14="http://schemas.microsoft.com/office/powerpoint/2010/main" val="258556428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descr="GECAFS SAF image - Grain sack house shaped storage"/>
          <p:cNvPicPr>
            <a:picLocks noChangeAspect="1" noChangeArrowheads="1"/>
          </p:cNvPicPr>
          <p:nvPr/>
        </p:nvPicPr>
        <p:blipFill>
          <a:blip r:embed="rId3" cstate="print"/>
          <a:srcRect/>
          <a:stretch>
            <a:fillRect/>
          </a:stretch>
        </p:blipFill>
        <p:spPr bwMode="auto">
          <a:xfrm>
            <a:off x="604838" y="1488531"/>
            <a:ext cx="8005762" cy="5293269"/>
          </a:xfrm>
          <a:prstGeom prst="rect">
            <a:avLst/>
          </a:prstGeom>
          <a:noFill/>
          <a:ln w="9525">
            <a:noFill/>
            <a:miter lim="800000"/>
            <a:headEnd/>
            <a:tailEnd/>
          </a:ln>
        </p:spPr>
      </p:pic>
      <p:sp>
        <p:nvSpPr>
          <p:cNvPr id="4" name="Title 6"/>
          <p:cNvSpPr txBox="1">
            <a:spLocks/>
          </p:cNvSpPr>
          <p:nvPr/>
        </p:nvSpPr>
        <p:spPr bwMode="auto">
          <a:xfrm>
            <a:off x="609600" y="55563"/>
            <a:ext cx="7886700" cy="935037"/>
          </a:xfrm>
          <a:prstGeom prst="rect">
            <a:avLst/>
          </a:prstGeom>
          <a:noFill/>
          <a:ln w="9525">
            <a:noFill/>
            <a:miter lim="800000"/>
            <a:headEnd/>
            <a:tailEnd/>
          </a:ln>
        </p:spPr>
        <p:txBody>
          <a:bodyPr anchor="ctr"/>
          <a:lstStyle/>
          <a:p>
            <a:pPr algn="r" eaLnBrk="0" hangingPunct="0">
              <a:defRPr/>
            </a:pPr>
            <a:r>
              <a:rPr lang="en-GB" sz="3200" b="1" kern="0" dirty="0" smtClean="0">
                <a:solidFill>
                  <a:schemeClr val="tx2"/>
                </a:solidFill>
                <a:latin typeface="+mn-lt"/>
                <a:ea typeface="+mj-ea"/>
                <a:cs typeface="+mj-cs"/>
              </a:rPr>
              <a:t>Adaptation: Improving </a:t>
            </a:r>
            <a:r>
              <a:rPr lang="en-GB" sz="3200" b="1" kern="0" dirty="0">
                <a:solidFill>
                  <a:schemeClr val="tx2"/>
                </a:solidFill>
                <a:latin typeface="+mn-lt"/>
                <a:ea typeface="+mj-ea"/>
                <a:cs typeface="+mj-cs"/>
              </a:rPr>
              <a:t>food storage</a:t>
            </a:r>
          </a:p>
        </p:txBody>
      </p:sp>
      <p:sp>
        <p:nvSpPr>
          <p:cNvPr id="26628" name="TextBox 4"/>
          <p:cNvSpPr txBox="1">
            <a:spLocks noChangeArrowheads="1"/>
          </p:cNvSpPr>
          <p:nvPr/>
        </p:nvSpPr>
        <p:spPr bwMode="auto">
          <a:xfrm>
            <a:off x="757238" y="5329238"/>
            <a:ext cx="4965700" cy="954107"/>
          </a:xfrm>
          <a:prstGeom prst="rect">
            <a:avLst/>
          </a:prstGeom>
          <a:solidFill>
            <a:schemeClr val="bg1"/>
          </a:solidFill>
          <a:ln w="9525">
            <a:noFill/>
            <a:miter lim="800000"/>
            <a:headEnd/>
            <a:tailEnd/>
          </a:ln>
        </p:spPr>
        <p:txBody>
          <a:bodyPr>
            <a:spAutoFit/>
          </a:bodyPr>
          <a:lstStyle/>
          <a:p>
            <a:r>
              <a:rPr lang="en-GB" sz="2800" b="1" dirty="0" smtClean="0"/>
              <a:t>~ 15-25% losses </a:t>
            </a:r>
            <a:r>
              <a:rPr lang="en-GB" sz="2800" b="1" dirty="0"/>
              <a:t>to pests and </a:t>
            </a:r>
            <a:r>
              <a:rPr lang="en-GB" sz="2800" b="1" dirty="0" smtClean="0"/>
              <a:t>damp in store</a:t>
            </a:r>
            <a:endParaRPr lang="en-GB" sz="2800" b="1" dirty="0"/>
          </a:p>
        </p:txBody>
      </p:sp>
      <p:sp>
        <p:nvSpPr>
          <p:cNvPr id="5"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6"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extLst>
      <p:ext uri="{BB962C8B-B14F-4D97-AF65-F5344CB8AC3E}">
        <p14:creationId xmlns="" xmlns:p14="http://schemas.microsoft.com/office/powerpoint/2010/main" val="8273294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304800" y="152400"/>
            <a:ext cx="8496300" cy="935037"/>
          </a:xfrm>
        </p:spPr>
        <p:txBody>
          <a:bodyPr/>
          <a:lstStyle/>
          <a:p>
            <a:pPr>
              <a:defRPr/>
            </a:pPr>
            <a:r>
              <a:rPr lang="en-GB" sz="3200" b="1" dirty="0" smtClean="0">
                <a:latin typeface="+mn-lt"/>
              </a:rPr>
              <a:t>Adaptation: Considering novel foods?</a:t>
            </a:r>
          </a:p>
        </p:txBody>
      </p:sp>
      <p:pic>
        <p:nvPicPr>
          <p:cNvPr id="43011" name="Picture 5" descr="DNA rezanci, International food igredients, oct"/>
          <p:cNvPicPr>
            <a:picLocks noGrp="1" noChangeAspect="1" noChangeArrowheads="1"/>
          </p:cNvPicPr>
          <p:nvPr>
            <p:ph sz="half" idx="2"/>
          </p:nvPr>
        </p:nvPicPr>
        <p:blipFill>
          <a:blip r:embed="rId3" cstate="print"/>
          <a:srcRect/>
          <a:stretch>
            <a:fillRect/>
          </a:stretch>
        </p:blipFill>
        <p:spPr>
          <a:xfrm>
            <a:off x="914400" y="1524000"/>
            <a:ext cx="7162800" cy="5166407"/>
          </a:xfrm>
        </p:spPr>
      </p:pic>
      <p:sp>
        <p:nvSpPr>
          <p:cNvPr id="4"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5"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extLst>
      <p:ext uri="{BB962C8B-B14F-4D97-AF65-F5344CB8AC3E}">
        <p14:creationId xmlns="" xmlns:p14="http://schemas.microsoft.com/office/powerpoint/2010/main" val="409890939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bstract Image"/>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39435" y="260648"/>
            <a:ext cx="7458013" cy="5876916"/>
          </a:xfrm>
          <a:prstGeom prst="rect">
            <a:avLst/>
          </a:prstGeom>
          <a:noFill/>
          <a:extLst>
            <a:ext uri="{909E8E84-426E-40DD-AFC4-6F175D3DCCD1}">
              <a14:hiddenFill xmlns="" xmlns:a14="http://schemas.microsoft.com/office/drawing/2010/main">
                <a:solidFill>
                  <a:srgbClr val="FFFFFF"/>
                </a:solidFill>
              </a14:hiddenFill>
            </a:ext>
          </a:extLst>
        </p:spPr>
      </p:pic>
      <p:sp>
        <p:nvSpPr>
          <p:cNvPr id="6" name="TextBox 5"/>
          <p:cNvSpPr txBox="1"/>
          <p:nvPr/>
        </p:nvSpPr>
        <p:spPr>
          <a:xfrm>
            <a:off x="2051720" y="6237312"/>
            <a:ext cx="6552728" cy="369332"/>
          </a:xfrm>
          <a:prstGeom prst="rect">
            <a:avLst/>
          </a:prstGeom>
          <a:noFill/>
        </p:spPr>
        <p:txBody>
          <a:bodyPr wrap="square" rtlCol="0">
            <a:spAutoFit/>
          </a:bodyPr>
          <a:lstStyle/>
          <a:p>
            <a:r>
              <a:rPr lang="pt-BR" b="1" dirty="0" smtClean="0"/>
              <a:t>Tuomisto &amp; Teixeira </a:t>
            </a:r>
            <a:r>
              <a:rPr lang="pt-BR" b="1" dirty="0"/>
              <a:t>de </a:t>
            </a:r>
            <a:r>
              <a:rPr lang="pt-BR" b="1" dirty="0" smtClean="0"/>
              <a:t>Mattos. </a:t>
            </a:r>
            <a:r>
              <a:rPr lang="pt-BR" b="1" i="1" dirty="0" smtClean="0"/>
              <a:t>Env Sci &amp; Tech, </a:t>
            </a:r>
            <a:r>
              <a:rPr lang="pt-BR" b="1" dirty="0" smtClean="0"/>
              <a:t>2011</a:t>
            </a:r>
            <a:endParaRPr lang="en-GB" dirty="0"/>
          </a:p>
        </p:txBody>
      </p:sp>
    </p:spTree>
    <p:extLst>
      <p:ext uri="{BB962C8B-B14F-4D97-AF65-F5344CB8AC3E}">
        <p14:creationId xmlns="" xmlns:p14="http://schemas.microsoft.com/office/powerpoint/2010/main" val="30240063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6"/>
          <p:cNvSpPr>
            <a:spLocks noChangeArrowheads="1"/>
          </p:cNvSpPr>
          <p:nvPr/>
        </p:nvSpPr>
        <p:spPr bwMode="auto">
          <a:xfrm>
            <a:off x="2306638" y="3079750"/>
            <a:ext cx="4533900" cy="3698875"/>
          </a:xfrm>
          <a:prstGeom prst="rect">
            <a:avLst/>
          </a:prstGeom>
          <a:solidFill>
            <a:srgbClr val="99C172">
              <a:alpha val="50195"/>
            </a:srgbClr>
          </a:solidFill>
          <a:ln w="9525">
            <a:solidFill>
              <a:schemeClr val="tx1"/>
            </a:solidFill>
            <a:miter lim="800000"/>
            <a:headEnd/>
            <a:tailEnd/>
          </a:ln>
        </p:spPr>
        <p:txBody>
          <a:bodyPr wrap="none" anchor="ctr"/>
          <a:lstStyle/>
          <a:p>
            <a:endParaRPr lang="en-GB">
              <a:latin typeface="Calibri" pitchFamily="34" charset="0"/>
            </a:endParaRPr>
          </a:p>
        </p:txBody>
      </p:sp>
      <p:sp>
        <p:nvSpPr>
          <p:cNvPr id="15363" name="Text Box 7"/>
          <p:cNvSpPr txBox="1">
            <a:spLocks noChangeArrowheads="1"/>
          </p:cNvSpPr>
          <p:nvPr/>
        </p:nvSpPr>
        <p:spPr bwMode="auto">
          <a:xfrm>
            <a:off x="2647950" y="3092450"/>
            <a:ext cx="3908425" cy="338138"/>
          </a:xfrm>
          <a:prstGeom prst="rect">
            <a:avLst/>
          </a:prstGeom>
          <a:noFill/>
          <a:ln w="9525">
            <a:noFill/>
            <a:miter lim="800000"/>
            <a:headEnd/>
            <a:tailEnd/>
          </a:ln>
        </p:spPr>
        <p:txBody>
          <a:bodyPr>
            <a:spAutoFit/>
          </a:bodyPr>
          <a:lstStyle/>
          <a:p>
            <a:pPr algn="ctr">
              <a:spcBef>
                <a:spcPct val="50000"/>
              </a:spcBef>
            </a:pPr>
            <a:r>
              <a:rPr lang="en-GB" sz="1600" b="1">
                <a:latin typeface="Calibri" pitchFamily="34" charset="0"/>
              </a:rPr>
              <a:t>Food Security, i.e. </a:t>
            </a:r>
            <a:r>
              <a:rPr lang="en-GB" sz="1600" b="1">
                <a:solidFill>
                  <a:srgbClr val="FF0000"/>
                </a:solidFill>
                <a:latin typeface="Calibri" pitchFamily="34" charset="0"/>
              </a:rPr>
              <a:t>stability</a:t>
            </a:r>
            <a:r>
              <a:rPr lang="en-GB" sz="1600" b="1">
                <a:latin typeface="Calibri" pitchFamily="34" charset="0"/>
              </a:rPr>
              <a:t> over time for:</a:t>
            </a:r>
          </a:p>
        </p:txBody>
      </p:sp>
      <p:sp>
        <p:nvSpPr>
          <p:cNvPr id="15364" name="Oval 9"/>
          <p:cNvSpPr>
            <a:spLocks noChangeArrowheads="1"/>
          </p:cNvSpPr>
          <p:nvPr/>
        </p:nvSpPr>
        <p:spPr bwMode="auto">
          <a:xfrm>
            <a:off x="3589338" y="4908550"/>
            <a:ext cx="1768475" cy="1652588"/>
          </a:xfrm>
          <a:prstGeom prst="ellipse">
            <a:avLst/>
          </a:prstGeom>
          <a:noFill/>
          <a:ln w="38100">
            <a:solidFill>
              <a:schemeClr val="tx1"/>
            </a:solidFill>
            <a:round/>
            <a:headEnd/>
            <a:tailEnd/>
          </a:ln>
        </p:spPr>
        <p:txBody>
          <a:bodyPr wrap="none" anchor="ctr"/>
          <a:lstStyle/>
          <a:p>
            <a:endParaRPr lang="en-GB">
              <a:latin typeface="Calibri" pitchFamily="34" charset="0"/>
            </a:endParaRPr>
          </a:p>
        </p:txBody>
      </p:sp>
      <p:sp>
        <p:nvSpPr>
          <p:cNvPr id="15365" name="Oval 10"/>
          <p:cNvSpPr>
            <a:spLocks noChangeArrowheads="1"/>
          </p:cNvSpPr>
          <p:nvPr/>
        </p:nvSpPr>
        <p:spPr bwMode="auto">
          <a:xfrm>
            <a:off x="2700338" y="3470275"/>
            <a:ext cx="1770062" cy="1651000"/>
          </a:xfrm>
          <a:prstGeom prst="ellipse">
            <a:avLst/>
          </a:prstGeom>
          <a:noFill/>
          <a:ln w="38100">
            <a:solidFill>
              <a:schemeClr val="tx1"/>
            </a:solidFill>
            <a:round/>
            <a:headEnd/>
            <a:tailEnd/>
          </a:ln>
        </p:spPr>
        <p:txBody>
          <a:bodyPr wrap="none" anchor="ctr"/>
          <a:lstStyle/>
          <a:p>
            <a:endParaRPr lang="en-GB">
              <a:latin typeface="Calibri" pitchFamily="34" charset="0"/>
            </a:endParaRPr>
          </a:p>
        </p:txBody>
      </p:sp>
      <p:sp>
        <p:nvSpPr>
          <p:cNvPr id="15366" name="Oval 11"/>
          <p:cNvSpPr>
            <a:spLocks noChangeArrowheads="1"/>
          </p:cNvSpPr>
          <p:nvPr/>
        </p:nvSpPr>
        <p:spPr bwMode="auto">
          <a:xfrm>
            <a:off x="4476750" y="3470275"/>
            <a:ext cx="1768475" cy="1651000"/>
          </a:xfrm>
          <a:prstGeom prst="ellipse">
            <a:avLst/>
          </a:prstGeom>
          <a:noFill/>
          <a:ln w="38100">
            <a:solidFill>
              <a:schemeClr val="tx1"/>
            </a:solidFill>
            <a:round/>
            <a:headEnd/>
            <a:tailEnd/>
          </a:ln>
        </p:spPr>
        <p:txBody>
          <a:bodyPr wrap="none" anchor="ctr"/>
          <a:lstStyle/>
          <a:p>
            <a:endParaRPr lang="en-GB">
              <a:latin typeface="Calibri" pitchFamily="34" charset="0"/>
            </a:endParaRPr>
          </a:p>
        </p:txBody>
      </p:sp>
      <p:sp>
        <p:nvSpPr>
          <p:cNvPr id="15367" name="Text Box 12"/>
          <p:cNvSpPr txBox="1">
            <a:spLocks noChangeArrowheads="1"/>
          </p:cNvSpPr>
          <p:nvPr/>
        </p:nvSpPr>
        <p:spPr bwMode="auto">
          <a:xfrm>
            <a:off x="2955925" y="3654425"/>
            <a:ext cx="1312863" cy="488950"/>
          </a:xfrm>
          <a:prstGeom prst="rect">
            <a:avLst/>
          </a:prstGeom>
          <a:noFill/>
          <a:ln w="9525">
            <a:noFill/>
            <a:miter lim="800000"/>
            <a:headEnd/>
            <a:tailEnd/>
          </a:ln>
        </p:spPr>
        <p:txBody>
          <a:bodyPr>
            <a:spAutoFit/>
          </a:bodyPr>
          <a:lstStyle/>
          <a:p>
            <a:pPr algn="ctr"/>
            <a:r>
              <a:rPr lang="en-GB" sz="1300" b="1">
                <a:solidFill>
                  <a:srgbClr val="FF0000"/>
                </a:solidFill>
                <a:latin typeface="Calibri" pitchFamily="34" charset="0"/>
              </a:rPr>
              <a:t>FOOD UTILISATION</a:t>
            </a:r>
            <a:endParaRPr lang="en-GB" sz="1300" i="1">
              <a:solidFill>
                <a:srgbClr val="FF0000"/>
              </a:solidFill>
              <a:latin typeface="Calibri" pitchFamily="34" charset="0"/>
            </a:endParaRPr>
          </a:p>
        </p:txBody>
      </p:sp>
      <p:sp>
        <p:nvSpPr>
          <p:cNvPr id="15368" name="Text Box 13"/>
          <p:cNvSpPr txBox="1">
            <a:spLocks noChangeArrowheads="1"/>
          </p:cNvSpPr>
          <p:nvPr/>
        </p:nvSpPr>
        <p:spPr bwMode="auto">
          <a:xfrm>
            <a:off x="4738688" y="3654425"/>
            <a:ext cx="1249362" cy="488950"/>
          </a:xfrm>
          <a:prstGeom prst="rect">
            <a:avLst/>
          </a:prstGeom>
          <a:noFill/>
          <a:ln w="9525">
            <a:noFill/>
            <a:miter lim="800000"/>
            <a:headEnd/>
            <a:tailEnd/>
          </a:ln>
        </p:spPr>
        <p:txBody>
          <a:bodyPr>
            <a:spAutoFit/>
          </a:bodyPr>
          <a:lstStyle/>
          <a:p>
            <a:pPr algn="ctr"/>
            <a:r>
              <a:rPr lang="en-GB" sz="1300" b="1">
                <a:solidFill>
                  <a:srgbClr val="FF0000"/>
                </a:solidFill>
                <a:latin typeface="Calibri" pitchFamily="34" charset="0"/>
              </a:rPr>
              <a:t>FOOD </a:t>
            </a:r>
          </a:p>
          <a:p>
            <a:pPr algn="ctr"/>
            <a:r>
              <a:rPr lang="en-GB" sz="1300" b="1">
                <a:solidFill>
                  <a:srgbClr val="FF0000"/>
                </a:solidFill>
                <a:latin typeface="Calibri" pitchFamily="34" charset="0"/>
              </a:rPr>
              <a:t>ACCESS</a:t>
            </a:r>
            <a:endParaRPr lang="en-GB" sz="1300">
              <a:solidFill>
                <a:srgbClr val="FF0000"/>
              </a:solidFill>
              <a:latin typeface="Calibri" pitchFamily="34" charset="0"/>
            </a:endParaRPr>
          </a:p>
        </p:txBody>
      </p:sp>
      <p:sp>
        <p:nvSpPr>
          <p:cNvPr id="2057" name="Rectangle 14"/>
          <p:cNvSpPr>
            <a:spLocks noChangeArrowheads="1"/>
          </p:cNvSpPr>
          <p:nvPr/>
        </p:nvSpPr>
        <p:spPr bwMode="auto">
          <a:xfrm>
            <a:off x="4772025" y="4127500"/>
            <a:ext cx="1143000" cy="687388"/>
          </a:xfrm>
          <a:prstGeom prst="rect">
            <a:avLst/>
          </a:prstGeom>
          <a:noFill/>
          <a:ln w="9525">
            <a:noFill/>
            <a:miter lim="800000"/>
            <a:headEnd/>
            <a:tailEnd/>
          </a:ln>
        </p:spPr>
        <p:txBody>
          <a:bodyPr wrap="none">
            <a:spAutoFit/>
          </a:bodyPr>
          <a:lstStyle/>
          <a:p>
            <a:pPr marL="95250" indent="-95250">
              <a:buFontTx/>
              <a:buChar char="•"/>
            </a:pPr>
            <a:r>
              <a:rPr lang="en-GB" sz="1300" i="1">
                <a:latin typeface="Calibri" pitchFamily="34" charset="0"/>
              </a:rPr>
              <a:t>Affordability</a:t>
            </a:r>
          </a:p>
          <a:p>
            <a:pPr marL="95250" indent="-95250">
              <a:buFontTx/>
              <a:buChar char="•"/>
            </a:pPr>
            <a:r>
              <a:rPr lang="en-GB" sz="1300" i="1">
                <a:latin typeface="Calibri" pitchFamily="34" charset="0"/>
              </a:rPr>
              <a:t>Allocation</a:t>
            </a:r>
          </a:p>
          <a:p>
            <a:pPr marL="95250" indent="-95250">
              <a:buFontTx/>
              <a:buChar char="•"/>
            </a:pPr>
            <a:r>
              <a:rPr lang="en-GB" sz="1300" i="1">
                <a:latin typeface="Calibri" pitchFamily="34" charset="0"/>
              </a:rPr>
              <a:t>Preference</a:t>
            </a:r>
            <a:endParaRPr lang="en-US" sz="1300" i="1">
              <a:latin typeface="Calibri" pitchFamily="34" charset="0"/>
            </a:endParaRPr>
          </a:p>
        </p:txBody>
      </p:sp>
      <p:sp>
        <p:nvSpPr>
          <p:cNvPr id="2058" name="Rectangle 15"/>
          <p:cNvSpPr>
            <a:spLocks noChangeArrowheads="1"/>
          </p:cNvSpPr>
          <p:nvPr/>
        </p:nvSpPr>
        <p:spPr bwMode="auto">
          <a:xfrm>
            <a:off x="2897188" y="4127500"/>
            <a:ext cx="1492250" cy="687388"/>
          </a:xfrm>
          <a:prstGeom prst="rect">
            <a:avLst/>
          </a:prstGeom>
          <a:noFill/>
          <a:ln w="9525">
            <a:noFill/>
            <a:miter lim="800000"/>
            <a:headEnd/>
            <a:tailEnd/>
          </a:ln>
        </p:spPr>
        <p:txBody>
          <a:bodyPr wrap="none">
            <a:spAutoFit/>
          </a:bodyPr>
          <a:lstStyle/>
          <a:p>
            <a:pPr marL="95250" indent="-95250">
              <a:buFontTx/>
              <a:buChar char="•"/>
            </a:pPr>
            <a:r>
              <a:rPr lang="en-GB" sz="1300" i="1">
                <a:latin typeface="Calibri" pitchFamily="34" charset="0"/>
              </a:rPr>
              <a:t>Nutritional Value</a:t>
            </a:r>
          </a:p>
          <a:p>
            <a:pPr marL="95250" indent="-95250">
              <a:buFontTx/>
              <a:buChar char="•"/>
            </a:pPr>
            <a:r>
              <a:rPr lang="en-GB" sz="1300" i="1">
                <a:latin typeface="Calibri" pitchFamily="34" charset="0"/>
              </a:rPr>
              <a:t>Social Value</a:t>
            </a:r>
            <a:endParaRPr lang="en-US" sz="1300">
              <a:latin typeface="Calibri" pitchFamily="34" charset="0"/>
            </a:endParaRPr>
          </a:p>
          <a:p>
            <a:pPr marL="95250" indent="-95250">
              <a:buFontTx/>
              <a:buChar char="•"/>
            </a:pPr>
            <a:r>
              <a:rPr lang="en-US" sz="1300" i="1">
                <a:latin typeface="Calibri" pitchFamily="34" charset="0"/>
              </a:rPr>
              <a:t>Food Safety</a:t>
            </a:r>
          </a:p>
        </p:txBody>
      </p:sp>
      <p:sp>
        <p:nvSpPr>
          <p:cNvPr id="15371" name="Rectangle 16"/>
          <p:cNvSpPr>
            <a:spLocks noChangeArrowheads="1"/>
          </p:cNvSpPr>
          <p:nvPr/>
        </p:nvSpPr>
        <p:spPr bwMode="auto">
          <a:xfrm>
            <a:off x="3776663" y="5140325"/>
            <a:ext cx="1398587" cy="488950"/>
          </a:xfrm>
          <a:prstGeom prst="rect">
            <a:avLst/>
          </a:prstGeom>
          <a:noFill/>
          <a:ln w="9525">
            <a:noFill/>
            <a:miter lim="800000"/>
            <a:headEnd/>
            <a:tailEnd/>
          </a:ln>
        </p:spPr>
        <p:txBody>
          <a:bodyPr>
            <a:spAutoFit/>
          </a:bodyPr>
          <a:lstStyle/>
          <a:p>
            <a:pPr algn="ctr"/>
            <a:r>
              <a:rPr lang="en-GB" sz="1300" b="1">
                <a:solidFill>
                  <a:srgbClr val="FF0000"/>
                </a:solidFill>
                <a:latin typeface="Calibri" pitchFamily="34" charset="0"/>
              </a:rPr>
              <a:t>FOOD </a:t>
            </a:r>
          </a:p>
          <a:p>
            <a:pPr algn="ctr"/>
            <a:r>
              <a:rPr lang="en-GB" sz="1300" b="1">
                <a:solidFill>
                  <a:srgbClr val="FF0000"/>
                </a:solidFill>
                <a:latin typeface="Calibri" pitchFamily="34" charset="0"/>
              </a:rPr>
              <a:t>AVAILABILITY</a:t>
            </a:r>
          </a:p>
        </p:txBody>
      </p:sp>
      <p:sp>
        <p:nvSpPr>
          <p:cNvPr id="2060" name="Rectangle 17"/>
          <p:cNvSpPr>
            <a:spLocks noChangeArrowheads="1"/>
          </p:cNvSpPr>
          <p:nvPr/>
        </p:nvSpPr>
        <p:spPr bwMode="auto">
          <a:xfrm>
            <a:off x="3897313" y="5629275"/>
            <a:ext cx="1106487" cy="687388"/>
          </a:xfrm>
          <a:prstGeom prst="rect">
            <a:avLst/>
          </a:prstGeom>
          <a:noFill/>
          <a:ln w="9525">
            <a:noFill/>
            <a:miter lim="800000"/>
            <a:headEnd/>
            <a:tailEnd/>
          </a:ln>
        </p:spPr>
        <p:txBody>
          <a:bodyPr wrap="none">
            <a:spAutoFit/>
          </a:bodyPr>
          <a:lstStyle/>
          <a:p>
            <a:pPr marL="95250" indent="-95250">
              <a:buFontTx/>
              <a:buChar char="•"/>
            </a:pPr>
            <a:r>
              <a:rPr lang="en-GB" sz="1300" i="1">
                <a:latin typeface="Calibri" pitchFamily="34" charset="0"/>
              </a:rPr>
              <a:t>Production</a:t>
            </a:r>
          </a:p>
          <a:p>
            <a:pPr marL="95250" indent="-95250">
              <a:buFontTx/>
              <a:buChar char="•"/>
            </a:pPr>
            <a:r>
              <a:rPr lang="en-GB" sz="1300" i="1">
                <a:latin typeface="Calibri" pitchFamily="34" charset="0"/>
              </a:rPr>
              <a:t>Distribution</a:t>
            </a:r>
          </a:p>
          <a:p>
            <a:pPr marL="95250" indent="-95250">
              <a:buFontTx/>
              <a:buChar char="•"/>
            </a:pPr>
            <a:r>
              <a:rPr lang="en-GB" sz="1300" i="1">
                <a:latin typeface="Calibri" pitchFamily="34" charset="0"/>
              </a:rPr>
              <a:t>Exchange</a:t>
            </a:r>
          </a:p>
        </p:txBody>
      </p:sp>
      <p:sp>
        <p:nvSpPr>
          <p:cNvPr id="2061" name="Text Box 19"/>
          <p:cNvSpPr txBox="1">
            <a:spLocks noChangeArrowheads="1"/>
          </p:cNvSpPr>
          <p:nvPr/>
        </p:nvSpPr>
        <p:spPr bwMode="auto">
          <a:xfrm>
            <a:off x="7202488" y="3079750"/>
            <a:ext cx="1765300" cy="1600438"/>
          </a:xfrm>
          <a:prstGeom prst="rect">
            <a:avLst/>
          </a:prstGeom>
          <a:solidFill>
            <a:srgbClr val="66CCFF">
              <a:alpha val="50195"/>
            </a:srgbClr>
          </a:solidFill>
          <a:ln w="9525">
            <a:solidFill>
              <a:schemeClr val="tx1"/>
            </a:solidFill>
            <a:miter lim="800000"/>
            <a:headEnd/>
            <a:tailEnd/>
          </a:ln>
        </p:spPr>
        <p:txBody>
          <a:bodyPr>
            <a:spAutoFit/>
          </a:bodyPr>
          <a:lstStyle/>
          <a:p>
            <a:pPr marL="180975" indent="-180975" algn="ctr"/>
            <a:r>
              <a:rPr lang="en-GB" sz="1400" b="1" dirty="0">
                <a:latin typeface="Calibri" pitchFamily="34" charset="0"/>
              </a:rPr>
              <a:t>Environmental</a:t>
            </a:r>
          </a:p>
          <a:p>
            <a:pPr marL="180975" indent="-180975" algn="ctr"/>
            <a:r>
              <a:rPr lang="en-GB" sz="1400" b="1" dirty="0">
                <a:latin typeface="Calibri" pitchFamily="34" charset="0"/>
              </a:rPr>
              <a:t>Welfare</a:t>
            </a:r>
            <a:endParaRPr lang="en-GB" sz="1400" dirty="0">
              <a:latin typeface="Calibri" pitchFamily="34" charset="0"/>
            </a:endParaRPr>
          </a:p>
          <a:p>
            <a:pPr marL="180975" indent="-180975">
              <a:buFontTx/>
              <a:buChar char="•"/>
            </a:pPr>
            <a:r>
              <a:rPr lang="en-GB" sz="1400" dirty="0">
                <a:latin typeface="Calibri" pitchFamily="34" charset="0"/>
              </a:rPr>
              <a:t>Ecosystem stocks &amp; flows</a:t>
            </a:r>
          </a:p>
          <a:p>
            <a:pPr marL="180975" indent="-180975">
              <a:buFontTx/>
              <a:buChar char="•"/>
            </a:pPr>
            <a:r>
              <a:rPr lang="en-GB" sz="1400" dirty="0">
                <a:latin typeface="Calibri" pitchFamily="34" charset="0"/>
              </a:rPr>
              <a:t>Ecosystem services</a:t>
            </a:r>
          </a:p>
          <a:p>
            <a:pPr marL="180975" indent="-180975">
              <a:buFontTx/>
              <a:buChar char="•"/>
            </a:pPr>
            <a:r>
              <a:rPr lang="en-GB" sz="1400" b="1" dirty="0" smtClean="0">
                <a:latin typeface="Calibri" pitchFamily="34" charset="0"/>
              </a:rPr>
              <a:t>Planetary Boundaries</a:t>
            </a:r>
            <a:endParaRPr lang="en-GB" sz="1400" b="1" dirty="0">
              <a:latin typeface="Calibri" pitchFamily="34" charset="0"/>
            </a:endParaRPr>
          </a:p>
        </p:txBody>
      </p:sp>
      <p:sp>
        <p:nvSpPr>
          <p:cNvPr id="2062" name="Line 20"/>
          <p:cNvSpPr>
            <a:spLocks noChangeShapeType="1"/>
          </p:cNvSpPr>
          <p:nvPr/>
        </p:nvSpPr>
        <p:spPr bwMode="auto">
          <a:xfrm flipV="1">
            <a:off x="6840538" y="4329113"/>
            <a:ext cx="357187" cy="0"/>
          </a:xfrm>
          <a:prstGeom prst="line">
            <a:avLst/>
          </a:prstGeom>
          <a:noFill/>
          <a:ln w="38100">
            <a:solidFill>
              <a:schemeClr val="tx1"/>
            </a:solidFill>
            <a:round/>
            <a:headEnd type="triangle" w="med" len="med"/>
            <a:tailEnd type="triangle" w="med" len="med"/>
          </a:ln>
        </p:spPr>
        <p:txBody>
          <a:bodyPr/>
          <a:lstStyle/>
          <a:p>
            <a:endParaRPr lang="en-GB"/>
          </a:p>
        </p:txBody>
      </p:sp>
      <p:sp>
        <p:nvSpPr>
          <p:cNvPr id="2063" name="Text Box 22"/>
          <p:cNvSpPr txBox="1">
            <a:spLocks noChangeArrowheads="1"/>
          </p:cNvSpPr>
          <p:nvPr/>
        </p:nvSpPr>
        <p:spPr bwMode="auto">
          <a:xfrm>
            <a:off x="179388" y="3079750"/>
            <a:ext cx="1763712" cy="1590675"/>
          </a:xfrm>
          <a:prstGeom prst="rect">
            <a:avLst/>
          </a:prstGeom>
          <a:solidFill>
            <a:srgbClr val="FFFF00">
              <a:alpha val="50195"/>
            </a:srgbClr>
          </a:solidFill>
          <a:ln w="9525">
            <a:solidFill>
              <a:schemeClr val="tx1"/>
            </a:solidFill>
            <a:miter lim="800000"/>
            <a:headEnd/>
            <a:tailEnd/>
          </a:ln>
        </p:spPr>
        <p:txBody>
          <a:bodyPr>
            <a:spAutoFit/>
          </a:bodyPr>
          <a:lstStyle/>
          <a:p>
            <a:pPr marL="177800" indent="-177800" algn="ctr"/>
            <a:r>
              <a:rPr lang="en-GB" sz="1400" b="1" dirty="0">
                <a:latin typeface="Calibri" pitchFamily="34" charset="0"/>
              </a:rPr>
              <a:t>Social Welfare</a:t>
            </a:r>
            <a:endParaRPr lang="en-GB" sz="1400" dirty="0">
              <a:latin typeface="Calibri" pitchFamily="34" charset="0"/>
            </a:endParaRPr>
          </a:p>
          <a:p>
            <a:pPr marL="177800" indent="-177800">
              <a:buFontTx/>
              <a:buChar char="•"/>
            </a:pPr>
            <a:r>
              <a:rPr lang="en-US" sz="1400" dirty="0">
                <a:latin typeface="Calibri" pitchFamily="34" charset="0"/>
              </a:rPr>
              <a:t>Income</a:t>
            </a:r>
          </a:p>
          <a:p>
            <a:pPr marL="177800" indent="-177800">
              <a:buFontTx/>
              <a:buChar char="•"/>
            </a:pPr>
            <a:r>
              <a:rPr lang="en-US" sz="1400" dirty="0">
                <a:latin typeface="Calibri" pitchFamily="34" charset="0"/>
              </a:rPr>
              <a:t>Employment </a:t>
            </a:r>
          </a:p>
          <a:p>
            <a:pPr marL="177800" indent="-177800">
              <a:buFontTx/>
              <a:buChar char="•"/>
            </a:pPr>
            <a:r>
              <a:rPr lang="en-US" sz="1400" dirty="0">
                <a:latin typeface="Calibri" pitchFamily="34" charset="0"/>
              </a:rPr>
              <a:t>Wealth</a:t>
            </a:r>
          </a:p>
          <a:p>
            <a:pPr marL="177800" indent="-177800">
              <a:buFontTx/>
              <a:buChar char="•"/>
            </a:pPr>
            <a:r>
              <a:rPr lang="en-US" sz="1400" dirty="0">
                <a:latin typeface="Calibri" pitchFamily="34" charset="0"/>
              </a:rPr>
              <a:t>Social capital</a:t>
            </a:r>
          </a:p>
          <a:p>
            <a:pPr marL="177800" indent="-177800">
              <a:buFontTx/>
              <a:buChar char="•"/>
            </a:pPr>
            <a:r>
              <a:rPr lang="en-US" sz="1400" dirty="0">
                <a:latin typeface="Calibri" pitchFamily="34" charset="0"/>
              </a:rPr>
              <a:t>Political capital</a:t>
            </a:r>
          </a:p>
          <a:p>
            <a:pPr marL="177800" indent="-177800">
              <a:buFontTx/>
              <a:buChar char="•"/>
            </a:pPr>
            <a:r>
              <a:rPr lang="en-US" sz="1400" dirty="0">
                <a:latin typeface="Calibri" pitchFamily="34" charset="0"/>
              </a:rPr>
              <a:t>Human capital</a:t>
            </a:r>
          </a:p>
        </p:txBody>
      </p:sp>
      <p:sp>
        <p:nvSpPr>
          <p:cNvPr id="2064" name="Line 23"/>
          <p:cNvSpPr>
            <a:spLocks noChangeShapeType="1"/>
          </p:cNvSpPr>
          <p:nvPr/>
        </p:nvSpPr>
        <p:spPr bwMode="auto">
          <a:xfrm>
            <a:off x="1935163" y="4330700"/>
            <a:ext cx="381000" cy="0"/>
          </a:xfrm>
          <a:prstGeom prst="line">
            <a:avLst/>
          </a:prstGeom>
          <a:noFill/>
          <a:ln w="38100">
            <a:solidFill>
              <a:schemeClr val="tx1"/>
            </a:solidFill>
            <a:round/>
            <a:headEnd type="triangle" w="med" len="med"/>
            <a:tailEnd type="triangle" w="med" len="med"/>
          </a:ln>
        </p:spPr>
        <p:txBody>
          <a:bodyPr/>
          <a:lstStyle/>
          <a:p>
            <a:endParaRPr lang="en-GB"/>
          </a:p>
        </p:txBody>
      </p:sp>
      <p:sp>
        <p:nvSpPr>
          <p:cNvPr id="2065" name="Rectangle 24"/>
          <p:cNvSpPr>
            <a:spLocks noChangeArrowheads="1"/>
          </p:cNvSpPr>
          <p:nvPr/>
        </p:nvSpPr>
        <p:spPr bwMode="auto">
          <a:xfrm>
            <a:off x="179388" y="2581275"/>
            <a:ext cx="8788400" cy="493713"/>
          </a:xfrm>
          <a:prstGeom prst="rect">
            <a:avLst/>
          </a:prstGeom>
          <a:solidFill>
            <a:srgbClr val="99C172">
              <a:alpha val="50195"/>
            </a:srgbClr>
          </a:solidFill>
          <a:ln w="9525">
            <a:solidFill>
              <a:schemeClr val="tx1"/>
            </a:solidFill>
            <a:miter lim="800000"/>
            <a:headEnd/>
            <a:tailEnd/>
          </a:ln>
        </p:spPr>
        <p:txBody>
          <a:bodyPr wrap="none" anchor="ctr"/>
          <a:lstStyle/>
          <a:p>
            <a:pPr algn="ctr">
              <a:spcBef>
                <a:spcPct val="20000"/>
              </a:spcBef>
              <a:spcAft>
                <a:spcPct val="20000"/>
              </a:spcAft>
            </a:pPr>
            <a:r>
              <a:rPr lang="en-US" sz="2000" b="1">
                <a:latin typeface="Calibri" pitchFamily="34" charset="0"/>
              </a:rPr>
              <a:t>Food System OUTCOMES Contributing to:</a:t>
            </a:r>
          </a:p>
        </p:txBody>
      </p:sp>
      <p:sp>
        <p:nvSpPr>
          <p:cNvPr id="2066" name="Text Box 25"/>
          <p:cNvSpPr txBox="1">
            <a:spLocks noChangeArrowheads="1"/>
          </p:cNvSpPr>
          <p:nvPr/>
        </p:nvSpPr>
        <p:spPr bwMode="auto">
          <a:xfrm>
            <a:off x="179388" y="573088"/>
            <a:ext cx="8788400" cy="1682750"/>
          </a:xfrm>
          <a:prstGeom prst="rect">
            <a:avLst/>
          </a:prstGeom>
          <a:solidFill>
            <a:srgbClr val="99C172">
              <a:alpha val="50195"/>
            </a:srgbClr>
          </a:solidFill>
          <a:ln w="9525">
            <a:solidFill>
              <a:schemeClr val="tx1"/>
            </a:solidFill>
            <a:miter lim="800000"/>
            <a:headEnd/>
            <a:tailEnd/>
          </a:ln>
        </p:spPr>
        <p:txBody>
          <a:bodyPr>
            <a:spAutoFit/>
          </a:bodyPr>
          <a:lstStyle/>
          <a:p>
            <a:pPr marL="177800" indent="-177800" algn="ctr">
              <a:spcBef>
                <a:spcPct val="50000"/>
              </a:spcBef>
            </a:pPr>
            <a:r>
              <a:rPr lang="en-GB" sz="2000" b="1">
                <a:latin typeface="Calibri" pitchFamily="34" charset="0"/>
              </a:rPr>
              <a:t>Food System ACTIVITIES</a:t>
            </a:r>
            <a:endParaRPr lang="en-GB" sz="1200" b="1">
              <a:latin typeface="Calibri" pitchFamily="34" charset="0"/>
            </a:endParaRPr>
          </a:p>
          <a:p>
            <a:pPr marL="177800" indent="-177800" algn="ctr">
              <a:spcBef>
                <a:spcPct val="50000"/>
              </a:spcBef>
            </a:pPr>
            <a:r>
              <a:rPr lang="en-GB" sz="1400" b="1">
                <a:solidFill>
                  <a:srgbClr val="FF0000"/>
                </a:solidFill>
                <a:latin typeface="Calibri" pitchFamily="34" charset="0"/>
              </a:rPr>
              <a:t>Producing food</a:t>
            </a:r>
            <a:r>
              <a:rPr lang="en-GB" sz="1400">
                <a:latin typeface="Calibri" pitchFamily="34" charset="0"/>
              </a:rPr>
              <a:t>: </a:t>
            </a:r>
            <a:r>
              <a:rPr lang="en-GB" sz="1400" i="1">
                <a:latin typeface="Calibri" pitchFamily="34" charset="0"/>
              </a:rPr>
              <a:t>natural resources, inputs, markets, …</a:t>
            </a:r>
          </a:p>
          <a:p>
            <a:pPr marL="177800" indent="-177800" algn="ctr">
              <a:spcBef>
                <a:spcPct val="50000"/>
              </a:spcBef>
            </a:pPr>
            <a:r>
              <a:rPr lang="en-GB" sz="1400" b="1">
                <a:solidFill>
                  <a:srgbClr val="FF0000"/>
                </a:solidFill>
                <a:latin typeface="Calibri" pitchFamily="34" charset="0"/>
              </a:rPr>
              <a:t>Processing &amp; packaging</a:t>
            </a:r>
            <a:r>
              <a:rPr lang="en-GB" sz="1400">
                <a:solidFill>
                  <a:srgbClr val="FF0000"/>
                </a:solidFill>
                <a:latin typeface="Calibri" pitchFamily="34" charset="0"/>
              </a:rPr>
              <a:t> </a:t>
            </a:r>
            <a:r>
              <a:rPr lang="en-GB" sz="1400" b="1">
                <a:solidFill>
                  <a:srgbClr val="FF0000"/>
                </a:solidFill>
                <a:latin typeface="Calibri" pitchFamily="34" charset="0"/>
              </a:rPr>
              <a:t>food</a:t>
            </a:r>
            <a:r>
              <a:rPr lang="en-GB" sz="1400">
                <a:latin typeface="Calibri" pitchFamily="34" charset="0"/>
              </a:rPr>
              <a:t>: </a:t>
            </a:r>
            <a:r>
              <a:rPr lang="en-GB" sz="1400" i="1">
                <a:latin typeface="Calibri" pitchFamily="34" charset="0"/>
              </a:rPr>
              <a:t>raw materials, standards, storage requirement, …</a:t>
            </a:r>
          </a:p>
          <a:p>
            <a:pPr marL="177800" indent="-177800" algn="ctr">
              <a:spcBef>
                <a:spcPct val="50000"/>
              </a:spcBef>
            </a:pPr>
            <a:r>
              <a:rPr lang="en-GB" sz="1400" b="1">
                <a:solidFill>
                  <a:srgbClr val="FF0000"/>
                </a:solidFill>
                <a:latin typeface="Calibri" pitchFamily="34" charset="0"/>
              </a:rPr>
              <a:t>Distributing &amp; retailing</a:t>
            </a:r>
            <a:r>
              <a:rPr lang="en-GB" sz="1400">
                <a:solidFill>
                  <a:srgbClr val="FF0000"/>
                </a:solidFill>
                <a:latin typeface="Calibri" pitchFamily="34" charset="0"/>
              </a:rPr>
              <a:t> </a:t>
            </a:r>
            <a:r>
              <a:rPr lang="en-GB" sz="1400" b="1">
                <a:solidFill>
                  <a:srgbClr val="FF0000"/>
                </a:solidFill>
                <a:latin typeface="Calibri" pitchFamily="34" charset="0"/>
              </a:rPr>
              <a:t>food</a:t>
            </a:r>
            <a:r>
              <a:rPr lang="en-GB" sz="1400">
                <a:latin typeface="Calibri" pitchFamily="34" charset="0"/>
              </a:rPr>
              <a:t>: </a:t>
            </a:r>
            <a:r>
              <a:rPr lang="en-GB" sz="1400" i="1">
                <a:latin typeface="Calibri" pitchFamily="34" charset="0"/>
              </a:rPr>
              <a:t>transport, marketing, advertising, …</a:t>
            </a:r>
          </a:p>
          <a:p>
            <a:pPr marL="177800" indent="-177800" algn="ctr">
              <a:spcBef>
                <a:spcPct val="50000"/>
              </a:spcBef>
            </a:pPr>
            <a:r>
              <a:rPr lang="en-GB" sz="1400" b="1">
                <a:solidFill>
                  <a:srgbClr val="FF0000"/>
                </a:solidFill>
                <a:latin typeface="Calibri" pitchFamily="34" charset="0"/>
              </a:rPr>
              <a:t>Consuming</a:t>
            </a:r>
            <a:r>
              <a:rPr lang="en-GB" sz="1400">
                <a:solidFill>
                  <a:srgbClr val="FF0000"/>
                </a:solidFill>
                <a:latin typeface="Calibri" pitchFamily="34" charset="0"/>
              </a:rPr>
              <a:t> </a:t>
            </a:r>
            <a:r>
              <a:rPr lang="en-GB" sz="1400" b="1">
                <a:solidFill>
                  <a:srgbClr val="FF0000"/>
                </a:solidFill>
                <a:latin typeface="Calibri" pitchFamily="34" charset="0"/>
              </a:rPr>
              <a:t>food</a:t>
            </a:r>
            <a:r>
              <a:rPr lang="en-GB" sz="1400">
                <a:latin typeface="Calibri" pitchFamily="34" charset="0"/>
              </a:rPr>
              <a:t>: </a:t>
            </a:r>
            <a:r>
              <a:rPr lang="en-GB" sz="1400" i="1">
                <a:latin typeface="Calibri" pitchFamily="34" charset="0"/>
              </a:rPr>
              <a:t>acquisition, preparation, customs, …</a:t>
            </a:r>
          </a:p>
        </p:txBody>
      </p:sp>
      <p:sp>
        <p:nvSpPr>
          <p:cNvPr id="2067" name="Line 26"/>
          <p:cNvSpPr>
            <a:spLocks noChangeShapeType="1"/>
          </p:cNvSpPr>
          <p:nvPr/>
        </p:nvSpPr>
        <p:spPr bwMode="auto">
          <a:xfrm>
            <a:off x="4572000" y="2255838"/>
            <a:ext cx="1588" cy="338137"/>
          </a:xfrm>
          <a:prstGeom prst="line">
            <a:avLst/>
          </a:prstGeom>
          <a:noFill/>
          <a:ln w="38100">
            <a:solidFill>
              <a:schemeClr val="tx1"/>
            </a:solidFill>
            <a:round/>
            <a:headEnd/>
            <a:tailEnd type="triangle" w="med" len="med"/>
          </a:ln>
        </p:spPr>
        <p:txBody>
          <a:bodyPr/>
          <a:lstStyle/>
          <a:p>
            <a:endParaRPr lang="en-GB"/>
          </a:p>
        </p:txBody>
      </p:sp>
      <p:sp>
        <p:nvSpPr>
          <p:cNvPr id="15380" name="TextBox 19"/>
          <p:cNvSpPr txBox="1">
            <a:spLocks noChangeArrowheads="1"/>
          </p:cNvSpPr>
          <p:nvPr/>
        </p:nvSpPr>
        <p:spPr bwMode="auto">
          <a:xfrm>
            <a:off x="114300" y="12700"/>
            <a:ext cx="8851900" cy="584200"/>
          </a:xfrm>
          <a:prstGeom prst="rect">
            <a:avLst/>
          </a:prstGeom>
          <a:noFill/>
          <a:ln w="9525">
            <a:noFill/>
            <a:miter lim="800000"/>
            <a:headEnd/>
            <a:tailEnd/>
          </a:ln>
        </p:spPr>
        <p:txBody>
          <a:bodyPr>
            <a:spAutoFit/>
          </a:bodyPr>
          <a:lstStyle/>
          <a:p>
            <a:pPr algn="ctr"/>
            <a:r>
              <a:rPr lang="en-GB" sz="3200" b="1">
                <a:latin typeface="Calibri" pitchFamily="34" charset="0"/>
              </a:rPr>
              <a:t>GECAFS Food System Concept</a:t>
            </a:r>
          </a:p>
        </p:txBody>
      </p:sp>
      <p:sp>
        <p:nvSpPr>
          <p:cNvPr id="21" name="Text Box 6"/>
          <p:cNvSpPr txBox="1">
            <a:spLocks noChangeArrowheads="1"/>
          </p:cNvSpPr>
          <p:nvPr/>
        </p:nvSpPr>
        <p:spPr bwMode="auto">
          <a:xfrm>
            <a:off x="773113" y="579438"/>
            <a:ext cx="7559675" cy="1938337"/>
          </a:xfrm>
          <a:prstGeom prst="rect">
            <a:avLst/>
          </a:prstGeom>
          <a:noFill/>
          <a:ln w="9525">
            <a:noFill/>
            <a:miter lim="800000"/>
            <a:headEnd/>
            <a:tailEnd/>
          </a:ln>
        </p:spPr>
        <p:txBody>
          <a:bodyPr>
            <a:spAutoFit/>
          </a:bodyPr>
          <a:lstStyle/>
          <a:p>
            <a:pPr fontAlgn="auto">
              <a:spcBef>
                <a:spcPts val="0"/>
              </a:spcBef>
              <a:spcAft>
                <a:spcPts val="0"/>
              </a:spcAft>
              <a:defRPr/>
            </a:pPr>
            <a:r>
              <a:rPr lang="en-GB" sz="2400" dirty="0">
                <a:solidFill>
                  <a:schemeClr val="tx1">
                    <a:lumMod val="50000"/>
                    <a:lumOff val="50000"/>
                  </a:schemeClr>
                </a:solidFill>
                <a:latin typeface="Arial" charset="0"/>
              </a:rPr>
              <a:t>... exists when all people, at all times, have </a:t>
            </a:r>
            <a:r>
              <a:rPr lang="en-GB" sz="2400" b="1" dirty="0">
                <a:solidFill>
                  <a:schemeClr val="tx1">
                    <a:lumMod val="50000"/>
                    <a:lumOff val="50000"/>
                  </a:schemeClr>
                </a:solidFill>
                <a:latin typeface="Arial" charset="0"/>
              </a:rPr>
              <a:t>physical and economic access</a:t>
            </a:r>
            <a:r>
              <a:rPr lang="en-GB" sz="2400" dirty="0">
                <a:solidFill>
                  <a:schemeClr val="tx1">
                    <a:lumMod val="50000"/>
                    <a:lumOff val="50000"/>
                  </a:schemeClr>
                </a:solidFill>
                <a:latin typeface="Arial" charset="0"/>
              </a:rPr>
              <a:t> to sufficient, safe, and nutritious food to meet their dietary needs and food preferences for an active and healthy life.</a:t>
            </a:r>
            <a:endParaRPr lang="en-GB" sz="2400" i="1" dirty="0">
              <a:solidFill>
                <a:schemeClr val="tx1">
                  <a:lumMod val="50000"/>
                  <a:lumOff val="50000"/>
                </a:schemeClr>
              </a:solidFill>
              <a:latin typeface="Arial" charset="0"/>
            </a:endParaRPr>
          </a:p>
          <a:p>
            <a:pPr algn="r" fontAlgn="auto">
              <a:spcBef>
                <a:spcPts val="0"/>
              </a:spcBef>
              <a:spcAft>
                <a:spcPts val="0"/>
              </a:spcAft>
              <a:defRPr/>
            </a:pPr>
            <a:r>
              <a:rPr lang="en-GB" sz="2400" i="1" dirty="0">
                <a:solidFill>
                  <a:schemeClr val="tx1">
                    <a:lumMod val="50000"/>
                    <a:lumOff val="50000"/>
                  </a:schemeClr>
                </a:solidFill>
                <a:latin typeface="Arial" charset="0"/>
              </a:rPr>
              <a:t>(World Food Summit 1996)</a:t>
            </a:r>
            <a:endParaRPr lang="en-GB" sz="2400" dirty="0">
              <a:solidFill>
                <a:schemeClr val="tx1">
                  <a:lumMod val="50000"/>
                  <a:lumOff val="50000"/>
                </a:schemeClr>
              </a:solidFill>
              <a:latin typeface="Arial" charset="0"/>
            </a:endParaRPr>
          </a:p>
        </p:txBody>
      </p:sp>
      <p:pic>
        <p:nvPicPr>
          <p:cNvPr id="15382" name="Picture 6" descr="gecafs-pros"/>
          <p:cNvPicPr>
            <a:picLocks noChangeAspect="1" noChangeArrowheads="1"/>
          </p:cNvPicPr>
          <p:nvPr/>
        </p:nvPicPr>
        <p:blipFill>
          <a:blip r:embed="rId3" cstate="print"/>
          <a:srcRect/>
          <a:stretch>
            <a:fillRect/>
          </a:stretch>
        </p:blipFill>
        <p:spPr bwMode="auto">
          <a:xfrm>
            <a:off x="203200" y="5410200"/>
            <a:ext cx="1763713" cy="10271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6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66"/>
                                        </p:tgtEl>
                                        <p:attrNameLst>
                                          <p:attrName>style.visibility</p:attrName>
                                        </p:attrNameLst>
                                      </p:cBhvr>
                                      <p:to>
                                        <p:strVal val="visible"/>
                                      </p:to>
                                    </p:set>
                                  </p:childTnLst>
                                </p:cTn>
                              </p:par>
                              <p:par>
                                <p:cTn id="19" presetID="1" presetClass="exit"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6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6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6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6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6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7" grpId="0"/>
      <p:bldP spid="2058" grpId="0"/>
      <p:bldP spid="2060" grpId="0"/>
      <p:bldP spid="2061" grpId="0" animBg="1"/>
      <p:bldP spid="2062" grpId="0" animBg="1"/>
      <p:bldP spid="2063" grpId="0" animBg="1"/>
      <p:bldP spid="2064" grpId="0" animBg="1"/>
      <p:bldP spid="2065" grpId="0" animBg="1"/>
      <p:bldP spid="2066" grpId="0" animBg="1"/>
      <p:bldP spid="2067" grpId="0" animBg="1"/>
      <p:bldP spid="2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7"/>
          <p:cNvGraphicFramePr>
            <a:graphicFrameLocks noChangeAspect="1"/>
          </p:cNvGraphicFramePr>
          <p:nvPr>
            <p:extLst>
              <p:ext uri="{D42A27DB-BD31-4B8C-83A1-F6EECF244321}">
                <p14:modId xmlns="" xmlns:p14="http://schemas.microsoft.com/office/powerpoint/2010/main" val="4012543088"/>
              </p:ext>
            </p:extLst>
          </p:nvPr>
        </p:nvGraphicFramePr>
        <p:xfrm>
          <a:off x="1496291" y="1887120"/>
          <a:ext cx="6072332" cy="3839137"/>
        </p:xfrm>
        <a:graphic>
          <a:graphicData uri="http://schemas.openxmlformats.org/presentationml/2006/ole">
            <p:oleObj spid="_x0000_s3175" name="Chart" r:id="rId4" imgW="4448192" imgH="1943100" progId="Excel.Sheet.8">
              <p:embed/>
            </p:oleObj>
          </a:graphicData>
        </a:graphic>
      </p:graphicFrame>
      <p:sp>
        <p:nvSpPr>
          <p:cNvPr id="1027" name="Text Box 8"/>
          <p:cNvSpPr txBox="1">
            <a:spLocks noChangeArrowheads="1"/>
          </p:cNvSpPr>
          <p:nvPr/>
        </p:nvSpPr>
        <p:spPr bwMode="auto">
          <a:xfrm>
            <a:off x="685800" y="290955"/>
            <a:ext cx="7848600" cy="1569660"/>
          </a:xfrm>
          <a:prstGeom prst="rect">
            <a:avLst/>
          </a:prstGeom>
          <a:noFill/>
          <a:ln w="9525">
            <a:noFill/>
            <a:miter lim="800000"/>
            <a:headEnd/>
            <a:tailEnd/>
          </a:ln>
        </p:spPr>
        <p:txBody>
          <a:bodyPr lIns="0" tIns="0" rIns="0" bIns="0">
            <a:spAutoFit/>
          </a:bodyPr>
          <a:lstStyle/>
          <a:p>
            <a:pPr algn="ctr">
              <a:defRPr/>
            </a:pPr>
            <a:r>
              <a:rPr lang="en-GB" sz="3200" b="1" dirty="0" smtClean="0">
                <a:solidFill>
                  <a:schemeClr val="tx2"/>
                </a:solidFill>
                <a:latin typeface="+mj-lt"/>
                <a:ea typeface="+mj-ea"/>
                <a:cs typeface="+mj-cs"/>
              </a:rPr>
              <a:t>Mitigation: improving N-use efficiency?</a:t>
            </a:r>
          </a:p>
          <a:p>
            <a:pPr algn="ctr">
              <a:defRPr/>
            </a:pPr>
            <a:endParaRPr lang="en-GB" b="1" dirty="0" smtClean="0">
              <a:solidFill>
                <a:schemeClr val="tx2"/>
              </a:solidFill>
              <a:latin typeface="+mj-lt"/>
              <a:ea typeface="+mj-ea"/>
              <a:cs typeface="+mj-cs"/>
            </a:endParaRPr>
          </a:p>
          <a:p>
            <a:pPr algn="ctr">
              <a:defRPr/>
            </a:pPr>
            <a:endParaRPr lang="en-GB" sz="2800" b="1" dirty="0">
              <a:solidFill>
                <a:schemeClr val="tx2"/>
              </a:solidFill>
              <a:latin typeface="+mj-lt"/>
              <a:ea typeface="+mj-ea"/>
              <a:cs typeface="+mj-cs"/>
            </a:endParaRPr>
          </a:p>
          <a:p>
            <a:pPr algn="ctr">
              <a:defRPr/>
            </a:pPr>
            <a:r>
              <a:rPr lang="en-GB" sz="2200" i="1" dirty="0" smtClean="0">
                <a:solidFill>
                  <a:schemeClr val="tx2"/>
                </a:solidFill>
                <a:latin typeface="+mj-lt"/>
                <a:ea typeface="+mj-ea"/>
                <a:cs typeface="+mj-cs"/>
              </a:rPr>
              <a:t>China </a:t>
            </a:r>
            <a:r>
              <a:rPr lang="en-GB" sz="2200" i="1" dirty="0">
                <a:solidFill>
                  <a:schemeClr val="tx2"/>
                </a:solidFill>
                <a:latin typeface="+mj-lt"/>
                <a:ea typeface="+mj-ea"/>
                <a:cs typeface="+mj-cs"/>
              </a:rPr>
              <a:t>grain production and fertilizer consumption (1980 = 100) </a:t>
            </a:r>
          </a:p>
        </p:txBody>
      </p:sp>
      <p:sp>
        <p:nvSpPr>
          <p:cNvPr id="2052" name="Text Box 4"/>
          <p:cNvSpPr txBox="1">
            <a:spLocks noChangeArrowheads="1"/>
          </p:cNvSpPr>
          <p:nvPr/>
        </p:nvSpPr>
        <p:spPr bwMode="auto">
          <a:xfrm>
            <a:off x="500063" y="2928938"/>
            <a:ext cx="954087" cy="457200"/>
          </a:xfrm>
          <a:prstGeom prst="rect">
            <a:avLst/>
          </a:prstGeom>
          <a:noFill/>
          <a:ln w="9525">
            <a:noFill/>
            <a:miter lim="800000"/>
            <a:headEnd/>
            <a:tailEnd/>
          </a:ln>
        </p:spPr>
        <p:txBody>
          <a:bodyPr wrap="none">
            <a:spAutoFit/>
          </a:bodyPr>
          <a:lstStyle/>
          <a:p>
            <a:r>
              <a:rPr lang="en-GB" sz="2400" b="1">
                <a:solidFill>
                  <a:schemeClr val="accent2"/>
                </a:solidFill>
                <a:latin typeface="Comic Sans MS" pitchFamily="66" charset="0"/>
              </a:rPr>
              <a:t>Grain</a:t>
            </a:r>
          </a:p>
        </p:txBody>
      </p:sp>
      <p:sp>
        <p:nvSpPr>
          <p:cNvPr id="2053" name="Text Box 5"/>
          <p:cNvSpPr txBox="1">
            <a:spLocks noChangeArrowheads="1"/>
          </p:cNvSpPr>
          <p:nvPr/>
        </p:nvSpPr>
        <p:spPr bwMode="auto">
          <a:xfrm>
            <a:off x="1857375" y="2857500"/>
            <a:ext cx="1563688" cy="457200"/>
          </a:xfrm>
          <a:prstGeom prst="rect">
            <a:avLst/>
          </a:prstGeom>
          <a:noFill/>
          <a:ln w="9525">
            <a:noFill/>
            <a:miter lim="800000"/>
            <a:headEnd/>
            <a:tailEnd/>
          </a:ln>
        </p:spPr>
        <p:txBody>
          <a:bodyPr wrap="none">
            <a:spAutoFit/>
          </a:bodyPr>
          <a:lstStyle/>
          <a:p>
            <a:r>
              <a:rPr lang="en-GB" sz="2400" b="1">
                <a:solidFill>
                  <a:schemeClr val="accent2"/>
                </a:solidFill>
                <a:latin typeface="Comic Sans MS" pitchFamily="66" charset="0"/>
              </a:rPr>
              <a:t>Fertilizer</a:t>
            </a:r>
          </a:p>
        </p:txBody>
      </p:sp>
      <p:sp>
        <p:nvSpPr>
          <p:cNvPr id="2054" name="Line 6"/>
          <p:cNvSpPr>
            <a:spLocks noChangeShapeType="1"/>
          </p:cNvSpPr>
          <p:nvPr/>
        </p:nvSpPr>
        <p:spPr bwMode="auto">
          <a:xfrm>
            <a:off x="1000125" y="3357563"/>
            <a:ext cx="576263" cy="719137"/>
          </a:xfrm>
          <a:prstGeom prst="line">
            <a:avLst/>
          </a:prstGeom>
          <a:noFill/>
          <a:ln w="63500">
            <a:solidFill>
              <a:schemeClr val="accent2"/>
            </a:solidFill>
            <a:round/>
            <a:headEnd/>
            <a:tailEnd type="triangle" w="med" len="med"/>
          </a:ln>
        </p:spPr>
        <p:txBody>
          <a:bodyPr/>
          <a:lstStyle/>
          <a:p>
            <a:endParaRPr lang="en-GB"/>
          </a:p>
        </p:txBody>
      </p:sp>
      <p:sp>
        <p:nvSpPr>
          <p:cNvPr id="2055" name="Line 7"/>
          <p:cNvSpPr>
            <a:spLocks noChangeShapeType="1"/>
          </p:cNvSpPr>
          <p:nvPr/>
        </p:nvSpPr>
        <p:spPr bwMode="auto">
          <a:xfrm flipH="1">
            <a:off x="2428875" y="3286125"/>
            <a:ext cx="287338" cy="720725"/>
          </a:xfrm>
          <a:prstGeom prst="line">
            <a:avLst/>
          </a:prstGeom>
          <a:noFill/>
          <a:ln w="63500">
            <a:solidFill>
              <a:schemeClr val="accent2"/>
            </a:solidFill>
            <a:round/>
            <a:headEnd/>
            <a:tailEnd type="triangle" w="med" len="med"/>
          </a:ln>
        </p:spPr>
        <p:txBody>
          <a:bodyPr/>
          <a:lstStyle/>
          <a:p>
            <a:endParaRPr lang="en-GB"/>
          </a:p>
        </p:txBody>
      </p:sp>
      <p:sp>
        <p:nvSpPr>
          <p:cNvPr id="2056" name="Text Box 8"/>
          <p:cNvSpPr txBox="1">
            <a:spLocks noChangeArrowheads="1"/>
          </p:cNvSpPr>
          <p:nvPr/>
        </p:nvSpPr>
        <p:spPr bwMode="auto">
          <a:xfrm>
            <a:off x="782780" y="5815528"/>
            <a:ext cx="7572375" cy="830997"/>
          </a:xfrm>
          <a:prstGeom prst="rect">
            <a:avLst/>
          </a:prstGeom>
          <a:solidFill>
            <a:srgbClr val="FFFF66"/>
          </a:solidFill>
          <a:ln w="9525">
            <a:noFill/>
            <a:miter lim="800000"/>
            <a:headEnd/>
            <a:tailEnd/>
          </a:ln>
        </p:spPr>
        <p:txBody>
          <a:bodyPr>
            <a:spAutoFit/>
          </a:bodyPr>
          <a:lstStyle/>
          <a:p>
            <a:pPr algn="ctr"/>
            <a:r>
              <a:rPr lang="en-GB" sz="2400" dirty="0"/>
              <a:t>Considerable food production achievement</a:t>
            </a:r>
          </a:p>
          <a:p>
            <a:pPr algn="ctr"/>
            <a:r>
              <a:rPr lang="en-GB" sz="2400" dirty="0"/>
              <a:t>BUT inefficient use (quantity, timing)</a:t>
            </a:r>
          </a:p>
        </p:txBody>
      </p:sp>
      <p:sp>
        <p:nvSpPr>
          <p:cNvPr id="9"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10"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136088"/>
            <a:ext cx="8229600" cy="868362"/>
          </a:xfrm>
        </p:spPr>
        <p:txBody>
          <a:bodyPr/>
          <a:lstStyle/>
          <a:p>
            <a:r>
              <a:rPr lang="en-GB" sz="3200" b="1" dirty="0" smtClean="0"/>
              <a:t>Still a need to improve N-use efficiency</a:t>
            </a:r>
          </a:p>
        </p:txBody>
      </p:sp>
      <p:graphicFrame>
        <p:nvGraphicFramePr>
          <p:cNvPr id="4" name="Content Placeholder 3"/>
          <p:cNvGraphicFramePr>
            <a:graphicFrameLocks noGrp="1"/>
          </p:cNvGraphicFramePr>
          <p:nvPr>
            <p:ph idx="1"/>
            <p:extLst>
              <p:ext uri="{D42A27DB-BD31-4B8C-83A1-F6EECF244321}">
                <p14:modId xmlns="" xmlns:p14="http://schemas.microsoft.com/office/powerpoint/2010/main" val="2700467648"/>
              </p:ext>
            </p:extLst>
          </p:nvPr>
        </p:nvGraphicFramePr>
        <p:xfrm>
          <a:off x="846915" y="1671657"/>
          <a:ext cx="7445758" cy="4190989"/>
        </p:xfrm>
        <a:graphic>
          <a:graphicData uri="http://schemas.openxmlformats.org/drawingml/2006/table">
            <a:tbl>
              <a:tblPr firstRow="1" bandRow="1">
                <a:tableStyleId>{5C22544A-7EE6-4342-B048-85BDC9FD1C3A}</a:tableStyleId>
              </a:tblPr>
              <a:tblGrid>
                <a:gridCol w="2984106"/>
                <a:gridCol w="4461652"/>
              </a:tblGrid>
              <a:tr h="929653">
                <a:tc>
                  <a:txBody>
                    <a:bodyPr/>
                    <a:lstStyle/>
                    <a:p>
                      <a:endParaRPr lang="en-GB" sz="1600" dirty="0"/>
                    </a:p>
                  </a:txBody>
                  <a:tcPr marT="45716" marB="45716"/>
                </a:tc>
                <a:tc>
                  <a:txBody>
                    <a:bodyPr/>
                    <a:lstStyle/>
                    <a:p>
                      <a:pPr algn="ctr"/>
                      <a:r>
                        <a:rPr lang="en-GB" sz="2400" dirty="0" smtClean="0">
                          <a:solidFill>
                            <a:schemeClr val="tx1"/>
                          </a:solidFill>
                        </a:rPr>
                        <a:t>N inputs –</a:t>
                      </a:r>
                      <a:r>
                        <a:rPr lang="en-GB" sz="2400" baseline="0" dirty="0" smtClean="0">
                          <a:solidFill>
                            <a:schemeClr val="tx1"/>
                          </a:solidFill>
                        </a:rPr>
                        <a:t> N output in crop</a:t>
                      </a:r>
                    </a:p>
                    <a:p>
                      <a:pPr algn="ctr"/>
                      <a:r>
                        <a:rPr lang="en-GB" sz="2400" baseline="0" dirty="0" smtClean="0">
                          <a:solidFill>
                            <a:schemeClr val="tx1"/>
                          </a:solidFill>
                        </a:rPr>
                        <a:t>kg N/ha/yr</a:t>
                      </a:r>
                      <a:endParaRPr lang="en-GB" sz="2400" dirty="0">
                        <a:solidFill>
                          <a:schemeClr val="tx1"/>
                        </a:solidFill>
                      </a:endParaRPr>
                    </a:p>
                  </a:txBody>
                  <a:tcPr marT="45716" marB="45716"/>
                </a:tc>
              </a:tr>
              <a:tr h="1365722">
                <a:tc>
                  <a:txBody>
                    <a:bodyPr/>
                    <a:lstStyle/>
                    <a:p>
                      <a:r>
                        <a:rPr lang="en-GB" sz="2800" dirty="0" smtClean="0"/>
                        <a:t>Western Kenya </a:t>
                      </a:r>
                    </a:p>
                    <a:p>
                      <a:r>
                        <a:rPr lang="en-GB" sz="2800" dirty="0" smtClean="0"/>
                        <a:t>(maize-based system)</a:t>
                      </a:r>
                      <a:endParaRPr lang="en-GB" sz="2800" dirty="0"/>
                    </a:p>
                  </a:txBody>
                  <a:tcPr marT="45716" marB="45716"/>
                </a:tc>
                <a:tc>
                  <a:txBody>
                    <a:bodyPr/>
                    <a:lstStyle/>
                    <a:p>
                      <a:pPr algn="ctr"/>
                      <a:r>
                        <a:rPr lang="en-GB" sz="2800" dirty="0" smtClean="0"/>
                        <a:t>-52</a:t>
                      </a:r>
                      <a:endParaRPr lang="en-GB" sz="2800" dirty="0"/>
                    </a:p>
                  </a:txBody>
                  <a:tcPr marT="45716" marB="45716"/>
                </a:tc>
              </a:tr>
              <a:tr h="937258">
                <a:tc>
                  <a:txBody>
                    <a:bodyPr/>
                    <a:lstStyle/>
                    <a:p>
                      <a:r>
                        <a:rPr lang="en-GB" sz="2800" dirty="0" smtClean="0">
                          <a:solidFill>
                            <a:srgbClr val="FF0000"/>
                          </a:solidFill>
                        </a:rPr>
                        <a:t>North China</a:t>
                      </a:r>
                    </a:p>
                    <a:p>
                      <a:r>
                        <a:rPr lang="en-GB" sz="2800" dirty="0" smtClean="0">
                          <a:solidFill>
                            <a:srgbClr val="FF0000"/>
                          </a:solidFill>
                        </a:rPr>
                        <a:t>(maize-wheat)</a:t>
                      </a:r>
                      <a:endParaRPr lang="en-GB" sz="2800" dirty="0">
                        <a:solidFill>
                          <a:srgbClr val="FF0000"/>
                        </a:solidFill>
                      </a:endParaRPr>
                    </a:p>
                  </a:txBody>
                  <a:tcPr marT="45716" marB="45716"/>
                </a:tc>
                <a:tc>
                  <a:txBody>
                    <a:bodyPr/>
                    <a:lstStyle/>
                    <a:p>
                      <a:pPr algn="ctr"/>
                      <a:r>
                        <a:rPr lang="en-GB" sz="2800" dirty="0" smtClean="0">
                          <a:solidFill>
                            <a:srgbClr val="FF0000"/>
                          </a:solidFill>
                        </a:rPr>
                        <a:t>+227</a:t>
                      </a:r>
                      <a:endParaRPr lang="en-GB" sz="2800" dirty="0">
                        <a:solidFill>
                          <a:srgbClr val="FF0000"/>
                        </a:solidFill>
                      </a:endParaRPr>
                    </a:p>
                  </a:txBody>
                  <a:tcPr marT="45716" marB="45716"/>
                </a:tc>
              </a:tr>
              <a:tr h="937258">
                <a:tc>
                  <a:txBody>
                    <a:bodyPr/>
                    <a:lstStyle/>
                    <a:p>
                      <a:r>
                        <a:rPr lang="en-GB" sz="2800" dirty="0" smtClean="0"/>
                        <a:t>USA</a:t>
                      </a:r>
                    </a:p>
                    <a:p>
                      <a:r>
                        <a:rPr lang="en-GB" sz="2800" dirty="0" smtClean="0"/>
                        <a:t>(maize-soybean)</a:t>
                      </a:r>
                      <a:endParaRPr lang="en-GB" sz="2800" dirty="0"/>
                    </a:p>
                  </a:txBody>
                  <a:tcPr marT="45716" marB="45716"/>
                </a:tc>
                <a:tc>
                  <a:txBody>
                    <a:bodyPr/>
                    <a:lstStyle/>
                    <a:p>
                      <a:pPr algn="ctr"/>
                      <a:r>
                        <a:rPr lang="en-GB" sz="2800" dirty="0" smtClean="0"/>
                        <a:t>+10</a:t>
                      </a:r>
                      <a:endParaRPr lang="en-GB" sz="2800" dirty="0"/>
                    </a:p>
                  </a:txBody>
                  <a:tcPr marT="45716" marB="45716"/>
                </a:tc>
              </a:tr>
            </a:tbl>
          </a:graphicData>
        </a:graphic>
      </p:graphicFrame>
      <p:sp>
        <p:nvSpPr>
          <p:cNvPr id="9236" name="TextBox 4"/>
          <p:cNvSpPr txBox="1">
            <a:spLocks noChangeArrowheads="1"/>
          </p:cNvSpPr>
          <p:nvPr/>
        </p:nvSpPr>
        <p:spPr bwMode="auto">
          <a:xfrm>
            <a:off x="5325370" y="6331836"/>
            <a:ext cx="3555973"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GB" sz="2000" dirty="0" err="1"/>
              <a:t>Vitousek</a:t>
            </a:r>
            <a:r>
              <a:rPr lang="en-GB" sz="2000" dirty="0"/>
              <a:t> </a:t>
            </a:r>
            <a:r>
              <a:rPr lang="en-GB" sz="2000" i="1" dirty="0"/>
              <a:t>et al</a:t>
            </a:r>
            <a:r>
              <a:rPr lang="en-GB" sz="2000" dirty="0"/>
              <a:t>, </a:t>
            </a:r>
            <a:r>
              <a:rPr lang="en-GB" sz="2000" i="1" dirty="0" smtClean="0"/>
              <a:t>Science,</a:t>
            </a:r>
            <a:r>
              <a:rPr lang="en-GB" sz="2000" dirty="0" smtClean="0"/>
              <a:t> </a:t>
            </a:r>
            <a:r>
              <a:rPr lang="en-GB" sz="2000" b="1" dirty="0" smtClean="0"/>
              <a:t> </a:t>
            </a:r>
            <a:r>
              <a:rPr lang="en-GB" sz="2000" dirty="0" smtClean="0"/>
              <a:t>2009</a:t>
            </a:r>
            <a:endParaRPr lang="en-GB" sz="2000" dirty="0"/>
          </a:p>
        </p:txBody>
      </p:sp>
      <p:sp>
        <p:nvSpPr>
          <p:cNvPr id="6"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7"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extLst>
      <p:ext uri="{BB962C8B-B14F-4D97-AF65-F5344CB8AC3E}">
        <p14:creationId xmlns="" xmlns:p14="http://schemas.microsoft.com/office/powerpoint/2010/main" val="390816252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Minimum tillage"/>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876800" y="3505200"/>
            <a:ext cx="4064000" cy="3048000"/>
          </a:xfrm>
          <a:prstGeom prst="rect">
            <a:avLst/>
          </a:prstGeom>
          <a:noFill/>
          <a:extLst>
            <a:ext uri="{909E8E84-426E-40DD-AFC4-6F175D3DCCD1}">
              <a14:hiddenFill xmlns="" xmlns:a14="http://schemas.microsoft.com/office/drawing/2010/main">
                <a:solidFill>
                  <a:srgbClr val="FFFFFF"/>
                </a:solidFill>
              </a14:hiddenFill>
            </a:ext>
          </a:extLst>
        </p:spPr>
      </p:pic>
      <p:pic>
        <p:nvPicPr>
          <p:cNvPr id="3076" name="Picture 4" descr="http://www.agfax.net/image/promoPicLge338.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82220" y="1804916"/>
            <a:ext cx="4057935" cy="3043451"/>
          </a:xfrm>
          <a:prstGeom prst="rect">
            <a:avLst/>
          </a:prstGeom>
          <a:noFill/>
          <a:extLst>
            <a:ext uri="{909E8E84-426E-40DD-AFC4-6F175D3DCCD1}">
              <a14:hiddenFill xmlns="" xmlns:a14="http://schemas.microsoft.com/office/drawing/2010/main">
                <a:solidFill>
                  <a:srgbClr val="FFFFFF"/>
                </a:solidFill>
              </a14:hiddenFill>
            </a:ext>
          </a:extLst>
        </p:spPr>
      </p:pic>
      <p:sp>
        <p:nvSpPr>
          <p:cNvPr id="7" name="Text Box 8"/>
          <p:cNvSpPr txBox="1">
            <a:spLocks noChangeArrowheads="1"/>
          </p:cNvSpPr>
          <p:nvPr/>
        </p:nvSpPr>
        <p:spPr bwMode="auto">
          <a:xfrm>
            <a:off x="609600" y="269557"/>
            <a:ext cx="7848600" cy="492443"/>
          </a:xfrm>
          <a:prstGeom prst="rect">
            <a:avLst/>
          </a:prstGeom>
          <a:noFill/>
          <a:ln w="9525">
            <a:noFill/>
            <a:miter lim="800000"/>
            <a:headEnd/>
            <a:tailEnd/>
          </a:ln>
        </p:spPr>
        <p:txBody>
          <a:bodyPr lIns="0" tIns="0" rIns="0" bIns="0">
            <a:spAutoFit/>
          </a:bodyPr>
          <a:lstStyle/>
          <a:p>
            <a:pPr algn="ctr">
              <a:defRPr/>
            </a:pPr>
            <a:r>
              <a:rPr lang="en-GB" sz="3200" b="1" dirty="0" smtClean="0">
                <a:solidFill>
                  <a:schemeClr val="tx2"/>
                </a:solidFill>
                <a:latin typeface="+mj-lt"/>
                <a:ea typeface="+mj-ea"/>
                <a:cs typeface="+mj-cs"/>
              </a:rPr>
              <a:t>Mitigation: reduced tillage?</a:t>
            </a:r>
          </a:p>
        </p:txBody>
      </p:sp>
      <p:sp>
        <p:nvSpPr>
          <p:cNvPr id="8"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9"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
        <p:nvSpPr>
          <p:cNvPr id="5" name="TextBox 4"/>
          <p:cNvSpPr txBox="1"/>
          <p:nvPr/>
        </p:nvSpPr>
        <p:spPr>
          <a:xfrm>
            <a:off x="762000" y="5410200"/>
            <a:ext cx="3733800" cy="830997"/>
          </a:xfrm>
          <a:prstGeom prst="rect">
            <a:avLst/>
          </a:prstGeom>
          <a:noFill/>
        </p:spPr>
        <p:txBody>
          <a:bodyPr wrap="square" rtlCol="0">
            <a:spAutoFit/>
          </a:bodyPr>
          <a:lstStyle/>
          <a:p>
            <a:pPr marL="285750" indent="-285750">
              <a:buFont typeface="Wingdings" pitchFamily="2" charset="2"/>
              <a:buChar char="ü"/>
            </a:pPr>
            <a:r>
              <a:rPr lang="en-GB" sz="2400" dirty="0" smtClean="0"/>
              <a:t>Reduce SOC oxidation</a:t>
            </a:r>
          </a:p>
          <a:p>
            <a:pPr marL="285750" indent="-285750">
              <a:buFont typeface="Wingdings" pitchFamily="2" charset="2"/>
              <a:buChar char="ü"/>
            </a:pPr>
            <a:r>
              <a:rPr lang="en-GB" sz="2400" dirty="0" smtClean="0"/>
              <a:t>Reduce input energy</a:t>
            </a:r>
            <a:endParaRPr lang="en-GB" sz="2400" dirty="0"/>
          </a:p>
        </p:txBody>
      </p:sp>
    </p:spTree>
    <p:extLst>
      <p:ext uri="{BB962C8B-B14F-4D97-AF65-F5344CB8AC3E}">
        <p14:creationId xmlns="" xmlns:p14="http://schemas.microsoft.com/office/powerpoint/2010/main" val="1605616030"/>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body" idx="1"/>
          </p:nvPr>
        </p:nvSpPr>
        <p:spPr>
          <a:xfrm>
            <a:off x="457200" y="2370137"/>
            <a:ext cx="8229600" cy="3897313"/>
          </a:xfrm>
        </p:spPr>
        <p:txBody>
          <a:bodyPr/>
          <a:lstStyle/>
          <a:p>
            <a:r>
              <a:rPr lang="en-US" sz="2800" dirty="0" smtClean="0">
                <a:cs typeface="Arial" pitchFamily="34" charset="0"/>
              </a:rPr>
              <a:t>At a C/N ratio of 12 in soil organic matter (SOM), 1 </a:t>
            </a:r>
            <a:r>
              <a:rPr lang="en-US" sz="2800" dirty="0" err="1" smtClean="0">
                <a:cs typeface="Arial" pitchFamily="34" charset="0"/>
              </a:rPr>
              <a:t>tonne</a:t>
            </a:r>
            <a:r>
              <a:rPr lang="en-US" sz="2800" dirty="0" smtClean="0">
                <a:cs typeface="Arial" pitchFamily="34" charset="0"/>
              </a:rPr>
              <a:t> of stored C requires 83 kg N/ha</a:t>
            </a:r>
          </a:p>
          <a:p>
            <a:endParaRPr lang="en-US" sz="2800" dirty="0" smtClean="0">
              <a:cs typeface="Arial" pitchFamily="34" charset="0"/>
            </a:endParaRPr>
          </a:p>
          <a:p>
            <a:r>
              <a:rPr lang="en-US" sz="2800" dirty="0" smtClean="0">
                <a:cs typeface="Arial" pitchFamily="34" charset="0"/>
              </a:rPr>
              <a:t>At approximately $0.85/kg N applied, N cost of 1 </a:t>
            </a:r>
            <a:r>
              <a:rPr lang="en-US" sz="2800" dirty="0" err="1" smtClean="0">
                <a:cs typeface="Arial" pitchFamily="34" charset="0"/>
              </a:rPr>
              <a:t>tonne</a:t>
            </a:r>
            <a:r>
              <a:rPr lang="en-US" sz="2800" dirty="0" smtClean="0">
                <a:cs typeface="Arial" pitchFamily="34" charset="0"/>
              </a:rPr>
              <a:t> SOM is $71/ha</a:t>
            </a:r>
          </a:p>
          <a:p>
            <a:endParaRPr lang="en-US" sz="2800" dirty="0" smtClean="0">
              <a:cs typeface="Arial" pitchFamily="34" charset="0"/>
            </a:endParaRPr>
          </a:p>
          <a:p>
            <a:r>
              <a:rPr lang="en-US" sz="2800" dirty="0" smtClean="0">
                <a:cs typeface="Arial" pitchFamily="34" charset="0"/>
              </a:rPr>
              <a:t>Current price of C on European market is &lt;$25…</a:t>
            </a:r>
          </a:p>
        </p:txBody>
      </p:sp>
      <p:sp>
        <p:nvSpPr>
          <p:cNvPr id="45059" name="Rectangle 7"/>
          <p:cNvSpPr>
            <a:spLocks noGrp="1" noChangeArrowheads="1"/>
          </p:cNvSpPr>
          <p:nvPr>
            <p:ph type="title"/>
          </p:nvPr>
        </p:nvSpPr>
        <p:spPr>
          <a:xfrm>
            <a:off x="-114300" y="19049"/>
            <a:ext cx="9401175" cy="1152526"/>
          </a:xfrm>
        </p:spPr>
        <p:txBody>
          <a:bodyPr/>
          <a:lstStyle/>
          <a:p>
            <a:r>
              <a:rPr lang="en-US" sz="3200" b="1" dirty="0" smtClean="0">
                <a:solidFill>
                  <a:schemeClr val="tx1"/>
                </a:solidFill>
              </a:rPr>
              <a:t>Mitigation: Sequestering more carbon in soil?</a:t>
            </a:r>
            <a:endParaRPr lang="en-US" sz="3600" dirty="0" smtClean="0">
              <a:solidFill>
                <a:schemeClr val="tx1"/>
              </a:solidFill>
            </a:endParaRPr>
          </a:p>
        </p:txBody>
      </p:sp>
      <p:sp>
        <p:nvSpPr>
          <p:cNvPr id="4" name="TextBox 3"/>
          <p:cNvSpPr txBox="1"/>
          <p:nvPr/>
        </p:nvSpPr>
        <p:spPr>
          <a:xfrm>
            <a:off x="4953000" y="6248400"/>
            <a:ext cx="3962400" cy="369332"/>
          </a:xfrm>
          <a:prstGeom prst="rect">
            <a:avLst/>
          </a:prstGeom>
          <a:noFill/>
        </p:spPr>
        <p:txBody>
          <a:bodyPr wrap="square" rtlCol="0">
            <a:spAutoFit/>
          </a:bodyPr>
          <a:lstStyle/>
          <a:p>
            <a:pPr algn="r"/>
            <a:r>
              <a:rPr lang="en-GB" dirty="0" smtClean="0"/>
              <a:t>Ken </a:t>
            </a:r>
            <a:r>
              <a:rPr lang="en-GB" dirty="0" err="1" smtClean="0"/>
              <a:t>Cassman</a:t>
            </a:r>
            <a:r>
              <a:rPr lang="en-GB" dirty="0" smtClean="0"/>
              <a:t>, </a:t>
            </a:r>
            <a:r>
              <a:rPr lang="en-GB" i="1" dirty="0" err="1" smtClean="0"/>
              <a:t>pers</a:t>
            </a:r>
            <a:r>
              <a:rPr lang="en-GB" i="1" dirty="0" smtClean="0"/>
              <a:t> </a:t>
            </a:r>
            <a:r>
              <a:rPr lang="en-GB" i="1" dirty="0" err="1" smtClean="0"/>
              <a:t>comm</a:t>
            </a:r>
            <a:endParaRPr lang="en-GB" i="1" dirty="0"/>
          </a:p>
        </p:txBody>
      </p:sp>
      <p:sp>
        <p:nvSpPr>
          <p:cNvPr id="5"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6"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
        <p:nvSpPr>
          <p:cNvPr id="2" name="TextBox 1"/>
          <p:cNvSpPr txBox="1"/>
          <p:nvPr/>
        </p:nvSpPr>
        <p:spPr>
          <a:xfrm>
            <a:off x="1257300" y="1697356"/>
            <a:ext cx="6486525" cy="523220"/>
          </a:xfrm>
          <a:prstGeom prst="rect">
            <a:avLst/>
          </a:prstGeom>
          <a:noFill/>
        </p:spPr>
        <p:txBody>
          <a:bodyPr wrap="square" rtlCol="0">
            <a:spAutoFit/>
          </a:bodyPr>
          <a:lstStyle/>
          <a:p>
            <a:pPr algn="ctr"/>
            <a:r>
              <a:rPr lang="en-US" sz="2800" b="1" i="1" dirty="0"/>
              <a:t>N Cost of Carbon Sequestration</a:t>
            </a:r>
            <a:endParaRPr lang="en-GB" sz="28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990600" y="55562"/>
            <a:ext cx="7124700" cy="935038"/>
          </a:xfrm>
        </p:spPr>
        <p:txBody>
          <a:bodyPr/>
          <a:lstStyle/>
          <a:p>
            <a:pPr algn="r"/>
            <a:r>
              <a:rPr lang="en-GB" sz="3200" b="1" dirty="0" smtClean="0"/>
              <a:t>Mitigation: Reducing food miles?</a:t>
            </a:r>
          </a:p>
        </p:txBody>
      </p:sp>
      <p:pic>
        <p:nvPicPr>
          <p:cNvPr id="38916" name="Picture 7" descr="http://t2.gstatic.com/images?q=tbn:n0h-bc-yywzkmM:http://www.bbc.co.uk/religion/galleries/consumerwaste/images/3.jpg">
            <a:hlinkClick r:id="rId3"/>
          </p:cNvPr>
          <p:cNvPicPr>
            <a:picLocks noChangeAspect="1" noChangeArrowheads="1"/>
          </p:cNvPicPr>
          <p:nvPr/>
        </p:nvPicPr>
        <p:blipFill>
          <a:blip r:embed="rId4" cstate="print"/>
          <a:srcRect/>
          <a:stretch>
            <a:fillRect/>
          </a:stretch>
        </p:blipFill>
        <p:spPr bwMode="auto">
          <a:xfrm>
            <a:off x="533400" y="1600200"/>
            <a:ext cx="2728913" cy="2057400"/>
          </a:xfrm>
          <a:prstGeom prst="rect">
            <a:avLst/>
          </a:prstGeom>
          <a:noFill/>
          <a:ln w="9525">
            <a:noFill/>
            <a:miter lim="800000"/>
            <a:headEnd/>
            <a:tailEnd/>
          </a:ln>
        </p:spPr>
      </p:pic>
      <p:pic>
        <p:nvPicPr>
          <p:cNvPr id="38917" name="Picture 9" descr="http://t1.gstatic.com/images?q=tbn:JZuNrkWcgz9vlM:http://mypickandmix.com/images/food-miles.jpg">
            <a:hlinkClick r:id="rId5"/>
          </p:cNvPr>
          <p:cNvPicPr>
            <a:picLocks noChangeAspect="1" noChangeArrowheads="1"/>
          </p:cNvPicPr>
          <p:nvPr/>
        </p:nvPicPr>
        <p:blipFill>
          <a:blip r:embed="rId6" cstate="print"/>
          <a:srcRect/>
          <a:stretch>
            <a:fillRect/>
          </a:stretch>
        </p:blipFill>
        <p:spPr bwMode="auto">
          <a:xfrm>
            <a:off x="908672" y="4179780"/>
            <a:ext cx="2353641" cy="2373419"/>
          </a:xfrm>
          <a:prstGeom prst="rect">
            <a:avLst/>
          </a:prstGeom>
          <a:noFill/>
          <a:ln w="9525">
            <a:noFill/>
            <a:miter lim="800000"/>
            <a:headEnd/>
            <a:tailEnd/>
          </a:ln>
        </p:spPr>
      </p:pic>
      <p:sp>
        <p:nvSpPr>
          <p:cNvPr id="6"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7"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pic>
        <p:nvPicPr>
          <p:cNvPr id="9" name="Picture 10"/>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4510870" y="1524001"/>
            <a:ext cx="4390670" cy="487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11" name="Picture 3" descr="Screen shot 2010-08-15 at 4.36.35 PM.png"/>
          <p:cNvPicPr>
            <a:picLocks noChangeAspect="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7924800" y="5791201"/>
            <a:ext cx="1219200" cy="609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Rectangle 7"/>
          <p:cNvSpPr>
            <a:spLocks noChangeArrowheads="1"/>
          </p:cNvSpPr>
          <p:nvPr/>
        </p:nvSpPr>
        <p:spPr bwMode="auto">
          <a:xfrm>
            <a:off x="4876800" y="6550223"/>
            <a:ext cx="4267200"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r"/>
            <a:r>
              <a:rPr lang="en-US" sz="1400" i="1" dirty="0">
                <a:solidFill>
                  <a:schemeClr val="bg2"/>
                </a:solidFill>
              </a:rPr>
              <a:t>The Well Travelled Yogurt Pot: Stefanie </a:t>
            </a:r>
            <a:r>
              <a:rPr lang="en-US" sz="1400" i="1" dirty="0" err="1">
                <a:solidFill>
                  <a:schemeClr val="bg2"/>
                </a:solidFill>
              </a:rPr>
              <a:t>Böge</a:t>
            </a:r>
            <a:endParaRPr lang="en-US" sz="1400" dirty="0">
              <a:solidFill>
                <a:schemeClr val="bg2"/>
              </a:solidFill>
            </a:endParaRPr>
          </a:p>
        </p:txBody>
      </p:sp>
    </p:spTree>
    <p:extLst>
      <p:ext uri="{BB962C8B-B14F-4D97-AF65-F5344CB8AC3E}">
        <p14:creationId xmlns="" xmlns:p14="http://schemas.microsoft.com/office/powerpoint/2010/main" val="415396663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11" descr="food"/>
          <p:cNvPicPr>
            <a:picLocks noGrp="1" noChangeAspect="1" noChangeArrowheads="1"/>
          </p:cNvPicPr>
          <p:nvPr>
            <p:ph sz="half" idx="2"/>
          </p:nvPr>
        </p:nvPicPr>
        <p:blipFill>
          <a:blip r:embed="rId3" cstate="print"/>
          <a:srcRect/>
          <a:stretch>
            <a:fillRect/>
          </a:stretch>
        </p:blipFill>
        <p:spPr>
          <a:xfrm>
            <a:off x="4114800" y="3581400"/>
            <a:ext cx="4548188" cy="2862263"/>
          </a:xfrm>
        </p:spPr>
      </p:pic>
      <p:pic>
        <p:nvPicPr>
          <p:cNvPr id="41987" name="Picture 7" descr="allana-homepage_08"/>
          <p:cNvPicPr>
            <a:picLocks noChangeAspect="1" noChangeArrowheads="1"/>
          </p:cNvPicPr>
          <p:nvPr/>
        </p:nvPicPr>
        <p:blipFill>
          <a:blip r:embed="rId4" cstate="print"/>
          <a:srcRect/>
          <a:stretch>
            <a:fillRect/>
          </a:stretch>
        </p:blipFill>
        <p:spPr bwMode="auto">
          <a:xfrm>
            <a:off x="381000" y="1615474"/>
            <a:ext cx="3302000" cy="3870926"/>
          </a:xfrm>
          <a:prstGeom prst="rect">
            <a:avLst/>
          </a:prstGeom>
          <a:noFill/>
          <a:ln w="9525">
            <a:noFill/>
            <a:miter lim="800000"/>
            <a:headEnd/>
            <a:tailEnd/>
          </a:ln>
        </p:spPr>
      </p:pic>
      <p:sp>
        <p:nvSpPr>
          <p:cNvPr id="41988" name="TextBox 3"/>
          <p:cNvSpPr txBox="1">
            <a:spLocks noChangeArrowheads="1"/>
          </p:cNvSpPr>
          <p:nvPr/>
        </p:nvSpPr>
        <p:spPr bwMode="auto">
          <a:xfrm>
            <a:off x="4114800" y="1447800"/>
            <a:ext cx="4648200" cy="1569660"/>
          </a:xfrm>
          <a:prstGeom prst="rect">
            <a:avLst/>
          </a:prstGeom>
          <a:noFill/>
          <a:ln w="9525">
            <a:noFill/>
            <a:miter lim="800000"/>
            <a:headEnd/>
            <a:tailEnd/>
          </a:ln>
        </p:spPr>
        <p:txBody>
          <a:bodyPr wrap="square">
            <a:spAutoFit/>
          </a:bodyPr>
          <a:lstStyle/>
          <a:p>
            <a:pPr algn="r"/>
            <a:r>
              <a:rPr lang="en-GB" sz="3200" b="1" dirty="0" smtClean="0"/>
              <a:t>Adaptation/Mitigation: Accepting </a:t>
            </a:r>
            <a:r>
              <a:rPr lang="en-GB" sz="3200" b="1" dirty="0"/>
              <a:t>less choice?</a:t>
            </a:r>
          </a:p>
        </p:txBody>
      </p:sp>
      <p:sp>
        <p:nvSpPr>
          <p:cNvPr id="41989" name="TextBox 4"/>
          <p:cNvSpPr txBox="1">
            <a:spLocks noChangeArrowheads="1"/>
          </p:cNvSpPr>
          <p:nvPr/>
        </p:nvSpPr>
        <p:spPr bwMode="auto">
          <a:xfrm>
            <a:off x="225425" y="5503863"/>
            <a:ext cx="3429000" cy="1200150"/>
          </a:xfrm>
          <a:prstGeom prst="rect">
            <a:avLst/>
          </a:prstGeom>
          <a:noFill/>
          <a:ln w="9525">
            <a:noFill/>
            <a:miter lim="800000"/>
            <a:headEnd/>
            <a:tailEnd/>
          </a:ln>
        </p:spPr>
        <p:txBody>
          <a:bodyPr>
            <a:spAutoFit/>
          </a:bodyPr>
          <a:lstStyle/>
          <a:p>
            <a:r>
              <a:rPr lang="en-GB" sz="2400" b="1" dirty="0"/>
              <a:t>Tesco Oxford has 25,000 different food </a:t>
            </a:r>
            <a:r>
              <a:rPr lang="en-GB" sz="2400" b="1" dirty="0" smtClean="0"/>
              <a:t>lines…</a:t>
            </a:r>
            <a:endParaRPr lang="en-GB" sz="2400" b="1" dirty="0"/>
          </a:p>
        </p:txBody>
      </p:sp>
      <p:sp>
        <p:nvSpPr>
          <p:cNvPr id="6" name="Rectangle 2"/>
          <p:cNvSpPr txBox="1">
            <a:spLocks noChangeArrowheads="1"/>
          </p:cNvSpPr>
          <p:nvPr/>
        </p:nvSpPr>
        <p:spPr bwMode="auto">
          <a:xfrm>
            <a:off x="1004888" y="73025"/>
            <a:ext cx="7124700" cy="935038"/>
          </a:xfrm>
          <a:prstGeom prst="rect">
            <a:avLst/>
          </a:prstGeom>
          <a:noFill/>
          <a:ln w="9525">
            <a:noFill/>
            <a:miter lim="800000"/>
            <a:headEnd/>
            <a:tailEnd/>
          </a:ln>
        </p:spPr>
        <p:txBody>
          <a:bodyPr anchor="ctr"/>
          <a:lstStyle/>
          <a:p>
            <a:pPr algn="ctr" eaLnBrk="0" hangingPunct="0">
              <a:defRPr/>
            </a:pPr>
            <a:r>
              <a:rPr lang="en-GB" sz="3200" b="1" kern="0" dirty="0">
                <a:solidFill>
                  <a:schemeClr val="tx2"/>
                </a:solidFill>
                <a:latin typeface="+mj-lt"/>
                <a:ea typeface="+mj-ea"/>
                <a:cs typeface="+mj-cs"/>
              </a:rPr>
              <a:t>What about us as individuals?</a:t>
            </a:r>
          </a:p>
        </p:txBody>
      </p:sp>
      <p:sp>
        <p:nvSpPr>
          <p:cNvPr id="7"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8"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extLst>
      <p:ext uri="{BB962C8B-B14F-4D97-AF65-F5344CB8AC3E}">
        <p14:creationId xmlns="" xmlns:p14="http://schemas.microsoft.com/office/powerpoint/2010/main" val="100202907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6" name="Picture 7" descr="healthy-foods"/>
          <p:cNvPicPr>
            <a:picLocks noGrp="1" noChangeAspect="1" noChangeArrowheads="1"/>
          </p:cNvPicPr>
          <p:nvPr>
            <p:ph sz="half" idx="4294967295"/>
          </p:nvPr>
        </p:nvPicPr>
        <p:blipFill>
          <a:blip r:embed="rId3" cstate="print"/>
          <a:srcRect/>
          <a:stretch>
            <a:fillRect/>
          </a:stretch>
        </p:blipFill>
        <p:spPr>
          <a:xfrm>
            <a:off x="6172200" y="3200400"/>
            <a:ext cx="2295525" cy="1516063"/>
          </a:xfrm>
        </p:spPr>
      </p:pic>
      <p:sp>
        <p:nvSpPr>
          <p:cNvPr id="44035" name="TextBox 6"/>
          <p:cNvSpPr txBox="1">
            <a:spLocks noChangeArrowheads="1"/>
          </p:cNvSpPr>
          <p:nvPr/>
        </p:nvSpPr>
        <p:spPr bwMode="auto">
          <a:xfrm>
            <a:off x="76200" y="304800"/>
            <a:ext cx="9067800" cy="584775"/>
          </a:xfrm>
          <a:prstGeom prst="rect">
            <a:avLst/>
          </a:prstGeom>
          <a:noFill/>
          <a:ln w="9525">
            <a:noFill/>
            <a:miter lim="800000"/>
            <a:headEnd/>
            <a:tailEnd/>
          </a:ln>
        </p:spPr>
        <p:txBody>
          <a:bodyPr wrap="square">
            <a:spAutoFit/>
          </a:bodyPr>
          <a:lstStyle/>
          <a:p>
            <a:pPr algn="ctr"/>
            <a:r>
              <a:rPr lang="en-GB" sz="3200" b="1" dirty="0" smtClean="0"/>
              <a:t>Adaptation &amp; Mitigation: Modifying </a:t>
            </a:r>
            <a:r>
              <a:rPr lang="en-GB" sz="3200" b="1" dirty="0"/>
              <a:t>our diets?</a:t>
            </a:r>
          </a:p>
        </p:txBody>
      </p:sp>
      <p:pic>
        <p:nvPicPr>
          <p:cNvPr id="6" name="Picture 4" descr="bigmac"/>
          <p:cNvPicPr>
            <a:picLocks noChangeAspect="1" noChangeArrowheads="1"/>
          </p:cNvPicPr>
          <p:nvPr/>
        </p:nvPicPr>
        <p:blipFill>
          <a:blip r:embed="rId4" cstate="print"/>
          <a:srcRect/>
          <a:stretch>
            <a:fillRect/>
          </a:stretch>
        </p:blipFill>
        <p:spPr bwMode="auto">
          <a:xfrm>
            <a:off x="15875" y="1828800"/>
            <a:ext cx="4835525" cy="3581400"/>
          </a:xfrm>
          <a:prstGeom prst="rect">
            <a:avLst/>
          </a:prstGeom>
          <a:noFill/>
          <a:ln w="9525">
            <a:noFill/>
            <a:miter lim="800000"/>
            <a:headEnd/>
            <a:tailEnd/>
          </a:ln>
        </p:spPr>
      </p:pic>
      <p:sp>
        <p:nvSpPr>
          <p:cNvPr id="8" name="Plus 7"/>
          <p:cNvSpPr/>
          <p:nvPr/>
        </p:nvSpPr>
        <p:spPr>
          <a:xfrm>
            <a:off x="4876800" y="3352800"/>
            <a:ext cx="914400" cy="8382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rgbClr val="FFFFFF"/>
              </a:solidFill>
            </a:endParaRPr>
          </a:p>
        </p:txBody>
      </p:sp>
      <p:pic>
        <p:nvPicPr>
          <p:cNvPr id="11" name="Picture 7" descr="healthy-foods"/>
          <p:cNvPicPr>
            <a:picLocks noGrp="1" noChangeAspect="1" noChangeArrowheads="1"/>
          </p:cNvPicPr>
          <p:nvPr>
            <p:ph sz="half" idx="4294967295"/>
          </p:nvPr>
        </p:nvPicPr>
        <p:blipFill>
          <a:blip r:embed="rId3" cstate="print"/>
          <a:srcRect/>
          <a:stretch>
            <a:fillRect/>
          </a:stretch>
        </p:blipFill>
        <p:spPr>
          <a:xfrm>
            <a:off x="4724400" y="2286000"/>
            <a:ext cx="4268788" cy="2819400"/>
          </a:xfrm>
        </p:spPr>
      </p:pic>
      <p:pic>
        <p:nvPicPr>
          <p:cNvPr id="12" name="Picture 4" descr="bigmac"/>
          <p:cNvPicPr>
            <a:picLocks noChangeAspect="1" noChangeArrowheads="1"/>
          </p:cNvPicPr>
          <p:nvPr/>
        </p:nvPicPr>
        <p:blipFill>
          <a:blip r:embed="rId4" cstate="print"/>
          <a:srcRect/>
          <a:stretch>
            <a:fillRect/>
          </a:stretch>
        </p:blipFill>
        <p:spPr bwMode="auto">
          <a:xfrm>
            <a:off x="1219200" y="2971800"/>
            <a:ext cx="1676400" cy="1241425"/>
          </a:xfrm>
          <a:prstGeom prst="rect">
            <a:avLst/>
          </a:prstGeom>
          <a:noFill/>
          <a:ln w="9525">
            <a:noFill/>
            <a:miter lim="800000"/>
            <a:headEnd/>
            <a:tailEnd/>
          </a:ln>
        </p:spPr>
      </p:pic>
      <p:sp>
        <p:nvSpPr>
          <p:cNvPr id="13" name="Plus 12"/>
          <p:cNvSpPr/>
          <p:nvPr/>
        </p:nvSpPr>
        <p:spPr>
          <a:xfrm>
            <a:off x="3352800" y="3124200"/>
            <a:ext cx="914400" cy="8382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rgbClr val="FFFFFF"/>
              </a:solidFill>
            </a:endParaRPr>
          </a:p>
        </p:txBody>
      </p:sp>
      <p:sp>
        <p:nvSpPr>
          <p:cNvPr id="9" name="Rectangle 8"/>
          <p:cNvSpPr>
            <a:spLocks noChangeArrowheads="1"/>
          </p:cNvSpPr>
          <p:nvPr/>
        </p:nvSpPr>
        <p:spPr bwMode="auto">
          <a:xfrm>
            <a:off x="381000" y="6019800"/>
            <a:ext cx="8382000" cy="523875"/>
          </a:xfrm>
          <a:prstGeom prst="rect">
            <a:avLst/>
          </a:prstGeom>
          <a:noFill/>
          <a:ln w="9525">
            <a:noFill/>
            <a:miter lim="800000"/>
            <a:headEnd/>
            <a:tailEnd/>
          </a:ln>
        </p:spPr>
        <p:txBody>
          <a:bodyPr>
            <a:spAutoFit/>
          </a:bodyPr>
          <a:lstStyle/>
          <a:p>
            <a:pPr algn="r"/>
            <a:r>
              <a:rPr lang="en-GB" sz="2800" b="1" dirty="0">
                <a:solidFill>
                  <a:srgbClr val="FF0000"/>
                </a:solidFill>
              </a:rPr>
              <a:t>=&gt; One of the biggest, most immediate impacts!</a:t>
            </a:r>
            <a:endParaRPr lang="en-GB" sz="2800" dirty="0">
              <a:solidFill>
                <a:srgbClr val="FF0000"/>
              </a:solidFill>
            </a:endParaRPr>
          </a:p>
        </p:txBody>
      </p:sp>
      <p:sp>
        <p:nvSpPr>
          <p:cNvPr id="10"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14"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extLst>
      <p:ext uri="{BB962C8B-B14F-4D97-AF65-F5344CB8AC3E}">
        <p14:creationId xmlns="" xmlns:p14="http://schemas.microsoft.com/office/powerpoint/2010/main" val="379177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9156"/>
                                        </p:tgtEl>
                                      </p:cBhvr>
                                    </p:animEffect>
                                    <p:set>
                                      <p:cBhvr>
                                        <p:cTn id="7" dur="1" fill="hold">
                                          <p:stCondLst>
                                            <p:cond delay="1999"/>
                                          </p:stCondLst>
                                        </p:cTn>
                                        <p:tgtEl>
                                          <p:spTgt spid="49156"/>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2000"/>
                                        <p:tgtEl>
                                          <p:spTgt spid="6"/>
                                        </p:tgtEl>
                                      </p:cBhvr>
                                    </p:animEffect>
                                    <p:set>
                                      <p:cBhvr>
                                        <p:cTn id="10" dur="1" fill="hold">
                                          <p:stCondLst>
                                            <p:cond delay="1999"/>
                                          </p:stCondLst>
                                        </p:cTn>
                                        <p:tgtEl>
                                          <p:spTgt spid="6"/>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2000"/>
                                        <p:tgtEl>
                                          <p:spTgt spid="8"/>
                                        </p:tgtEl>
                                      </p:cBhvr>
                                    </p:animEffect>
                                    <p:set>
                                      <p:cBhvr>
                                        <p:cTn id="13" dur="1" fill="hold">
                                          <p:stCondLst>
                                            <p:cond delay="1999"/>
                                          </p:stCondLst>
                                        </p:cTn>
                                        <p:tgtEl>
                                          <p:spTgt spid="8"/>
                                        </p:tgtEl>
                                        <p:attrNameLst>
                                          <p:attrName>style.visibility</p:attrName>
                                        </p:attrNameLst>
                                      </p:cBhvr>
                                      <p:to>
                                        <p:strVal val="hidden"/>
                                      </p:to>
                                    </p:set>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2000"/>
                                        <p:tgtEl>
                                          <p:spTgt spid="12"/>
                                        </p:tgtEl>
                                      </p:cBhvr>
                                    </p:animEffect>
                                  </p:childTnLst>
                                </p:cTn>
                              </p:par>
                              <p:par>
                                <p:cTn id="17" presetID="10"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000"/>
                                        <p:tgtEl>
                                          <p:spTgt spid="13"/>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20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5"/>
          <p:cNvPicPr>
            <a:picLocks noChangeAspect="1" noChangeArrowheads="1"/>
          </p:cNvPicPr>
          <p:nvPr/>
        </p:nvPicPr>
        <p:blipFill>
          <a:blip r:embed="rId3" cstate="print"/>
          <a:srcRect/>
          <a:stretch>
            <a:fillRect/>
          </a:stretch>
        </p:blipFill>
        <p:spPr bwMode="auto">
          <a:xfrm>
            <a:off x="5800725" y="5518150"/>
            <a:ext cx="1733550" cy="1308100"/>
          </a:xfrm>
          <a:prstGeom prst="rect">
            <a:avLst/>
          </a:prstGeom>
          <a:noFill/>
          <a:ln w="9525">
            <a:noFill/>
            <a:miter lim="800000"/>
            <a:headEnd/>
            <a:tailEnd/>
          </a:ln>
        </p:spPr>
      </p:pic>
      <p:pic>
        <p:nvPicPr>
          <p:cNvPr id="46083" name="Picture 6"/>
          <p:cNvPicPr>
            <a:picLocks noChangeAspect="1" noChangeArrowheads="1"/>
          </p:cNvPicPr>
          <p:nvPr/>
        </p:nvPicPr>
        <p:blipFill>
          <a:blip r:embed="rId4" cstate="print"/>
          <a:srcRect/>
          <a:stretch>
            <a:fillRect/>
          </a:stretch>
        </p:blipFill>
        <p:spPr bwMode="auto">
          <a:xfrm>
            <a:off x="7500938" y="5572125"/>
            <a:ext cx="1338262" cy="1171575"/>
          </a:xfrm>
          <a:prstGeom prst="rect">
            <a:avLst/>
          </a:prstGeom>
          <a:noFill/>
          <a:ln w="9525">
            <a:noFill/>
            <a:miter lim="800000"/>
            <a:headEnd/>
            <a:tailEnd/>
          </a:ln>
        </p:spPr>
      </p:pic>
      <p:graphicFrame>
        <p:nvGraphicFramePr>
          <p:cNvPr id="9" name="Table 8"/>
          <p:cNvGraphicFramePr>
            <a:graphicFrameLocks noGrp="1"/>
          </p:cNvGraphicFramePr>
          <p:nvPr/>
        </p:nvGraphicFramePr>
        <p:xfrm>
          <a:off x="447675" y="2741805"/>
          <a:ext cx="8010525" cy="2896995"/>
        </p:xfrm>
        <a:graphic>
          <a:graphicData uri="http://schemas.openxmlformats.org/drawingml/2006/table">
            <a:tbl>
              <a:tblPr firstRow="1" bandRow="1">
                <a:tableStyleId>{5C22544A-7EE6-4342-B048-85BDC9FD1C3A}</a:tableStyleId>
              </a:tblPr>
              <a:tblGrid>
                <a:gridCol w="6943725"/>
                <a:gridCol w="1066800"/>
              </a:tblGrid>
              <a:tr h="1889554">
                <a:tc>
                  <a:txBody>
                    <a:bodyPr/>
                    <a:lstStyle/>
                    <a:p>
                      <a:r>
                        <a:rPr lang="en-GB" sz="2400" b="1" dirty="0" smtClean="0">
                          <a:solidFill>
                            <a:schemeClr val="tx1"/>
                          </a:solidFill>
                        </a:rPr>
                        <a:t>Consume less red</a:t>
                      </a:r>
                      <a:r>
                        <a:rPr lang="en-GB" sz="2400" b="1" baseline="0" dirty="0" smtClean="0">
                          <a:solidFill>
                            <a:schemeClr val="tx1"/>
                          </a:solidFill>
                        </a:rPr>
                        <a:t> meat and diary: </a:t>
                      </a:r>
                    </a:p>
                    <a:p>
                      <a:r>
                        <a:rPr lang="en-GB" sz="2400" b="0" baseline="0" dirty="0" smtClean="0">
                          <a:solidFill>
                            <a:schemeClr val="tx1"/>
                          </a:solidFill>
                        </a:rPr>
                        <a:t>Eat poultry in place of red meat and consume plant-based food rather than dairy </a:t>
                      </a:r>
                      <a:r>
                        <a:rPr lang="en-GB" sz="2400" b="1" baseline="0" dirty="0" smtClean="0">
                          <a:solidFill>
                            <a:schemeClr val="tx1"/>
                          </a:solidFill>
                        </a:rPr>
                        <a:t>two days per week</a:t>
                      </a:r>
                      <a:endParaRPr lang="en-GB"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2400" dirty="0" smtClean="0">
                          <a:solidFill>
                            <a:schemeClr val="tx1"/>
                          </a:solidFill>
                        </a:rPr>
                        <a:t>105</a:t>
                      </a:r>
                      <a:endParaRPr lang="en-GB"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07441">
                <a:tc>
                  <a:txBody>
                    <a:bodyPr/>
                    <a:lstStyle/>
                    <a:p>
                      <a:r>
                        <a:rPr lang="en-GB" sz="2400" b="1" dirty="0" smtClean="0">
                          <a:solidFill>
                            <a:schemeClr val="tx1"/>
                          </a:solidFill>
                        </a:rPr>
                        <a:t>Waste less food:</a:t>
                      </a:r>
                    </a:p>
                    <a:p>
                      <a:r>
                        <a:rPr lang="en-GB" sz="2400" dirty="0" smtClean="0">
                          <a:solidFill>
                            <a:schemeClr val="tx1"/>
                          </a:solidFill>
                        </a:rPr>
                        <a:t>Reduce consumer food wast</a:t>
                      </a:r>
                      <a:r>
                        <a:rPr lang="en-GB" sz="2400" b="0" dirty="0" smtClean="0">
                          <a:solidFill>
                            <a:schemeClr val="tx1"/>
                          </a:solidFill>
                        </a:rPr>
                        <a:t>e by </a:t>
                      </a:r>
                      <a:r>
                        <a:rPr lang="en-GB" sz="2400" b="1" dirty="0" smtClean="0">
                          <a:solidFill>
                            <a:schemeClr val="tx1"/>
                          </a:solidFill>
                        </a:rPr>
                        <a:t>25%</a:t>
                      </a:r>
                      <a:endParaRPr lang="en-GB"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2400" b="1" dirty="0" smtClean="0">
                          <a:solidFill>
                            <a:schemeClr val="tx1"/>
                          </a:solidFill>
                        </a:rPr>
                        <a:t>65</a:t>
                      </a:r>
                      <a:endParaRPr lang="en-GB"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6095" name="TextBox 13"/>
          <p:cNvSpPr txBox="1">
            <a:spLocks noChangeArrowheads="1"/>
          </p:cNvSpPr>
          <p:nvPr/>
        </p:nvSpPr>
        <p:spPr bwMode="auto">
          <a:xfrm>
            <a:off x="304800" y="57150"/>
            <a:ext cx="8534400" cy="2354491"/>
          </a:xfrm>
          <a:prstGeom prst="rect">
            <a:avLst/>
          </a:prstGeom>
          <a:noFill/>
          <a:ln w="9525">
            <a:noFill/>
            <a:miter lim="800000"/>
            <a:headEnd/>
            <a:tailEnd/>
          </a:ln>
        </p:spPr>
        <p:txBody>
          <a:bodyPr>
            <a:spAutoFit/>
          </a:bodyPr>
          <a:lstStyle/>
          <a:p>
            <a:pPr algn="ctr"/>
            <a:r>
              <a:rPr lang="en-GB" sz="3200" b="1" dirty="0"/>
              <a:t>Behavioural Change and Personal Action</a:t>
            </a:r>
          </a:p>
          <a:p>
            <a:pPr algn="ctr"/>
            <a:r>
              <a:rPr lang="en-GB" sz="3200" b="1" i="1" dirty="0" smtClean="0"/>
              <a:t>CO</a:t>
            </a:r>
            <a:r>
              <a:rPr lang="en-GB" sz="3200" b="1" i="1" baseline="-25000" dirty="0" smtClean="0"/>
              <a:t>2</a:t>
            </a:r>
            <a:r>
              <a:rPr lang="en-GB" sz="3200" b="1" i="1" dirty="0" smtClean="0"/>
              <a:t> emissions</a:t>
            </a:r>
          </a:p>
          <a:p>
            <a:pPr algn="ctr"/>
            <a:endParaRPr lang="en-GB" sz="1600" b="1" i="1" dirty="0" smtClean="0"/>
          </a:p>
          <a:p>
            <a:pPr algn="ctr"/>
            <a:endParaRPr lang="en-GB" sz="1100" b="1" i="1" dirty="0" smtClean="0"/>
          </a:p>
          <a:p>
            <a:pPr algn="ctr"/>
            <a:r>
              <a:rPr lang="en-GB" sz="2800" b="1" i="1" dirty="0" smtClean="0"/>
              <a:t>Emissions </a:t>
            </a:r>
            <a:r>
              <a:rPr lang="en-GB" sz="2800" b="1" i="1" dirty="0"/>
              <a:t>reductions (MtCO</a:t>
            </a:r>
            <a:r>
              <a:rPr lang="en-GB" sz="2800" b="1" i="1" baseline="-25000" dirty="0"/>
              <a:t>2</a:t>
            </a:r>
            <a:r>
              <a:rPr lang="en-GB" sz="2800" b="1" i="1" dirty="0"/>
              <a:t>e) achievable if adopted by 100% of the US population</a:t>
            </a:r>
          </a:p>
        </p:txBody>
      </p:sp>
      <p:sp>
        <p:nvSpPr>
          <p:cNvPr id="6"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7"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2514600" y="76200"/>
            <a:ext cx="6096000" cy="1143000"/>
          </a:xfrm>
        </p:spPr>
        <p:txBody>
          <a:bodyPr/>
          <a:lstStyle/>
          <a:p>
            <a:pPr algn="r"/>
            <a:r>
              <a:rPr lang="en-US" sz="3200" b="1" dirty="0" smtClean="0"/>
              <a:t>Reducing food waste</a:t>
            </a:r>
          </a:p>
        </p:txBody>
      </p:sp>
      <p:sp>
        <p:nvSpPr>
          <p:cNvPr id="27651" name="Rectangle 3"/>
          <p:cNvSpPr>
            <a:spLocks noGrp="1" noChangeArrowheads="1"/>
          </p:cNvSpPr>
          <p:nvPr>
            <p:ph type="body" idx="1"/>
          </p:nvPr>
        </p:nvSpPr>
        <p:spPr>
          <a:xfrm>
            <a:off x="4419600" y="1524000"/>
            <a:ext cx="4121150" cy="3784600"/>
          </a:xfrm>
        </p:spPr>
        <p:txBody>
          <a:bodyPr/>
          <a:lstStyle/>
          <a:p>
            <a:r>
              <a:rPr lang="en-US" sz="2800" smtClean="0"/>
              <a:t>May occur anywhere along the supply chain, from farm to final consumer</a:t>
            </a:r>
          </a:p>
          <a:p>
            <a:r>
              <a:rPr lang="en-US" sz="2800" smtClean="0"/>
              <a:t>Difficult to measure</a:t>
            </a:r>
          </a:p>
          <a:p>
            <a:r>
              <a:rPr lang="en-US" sz="2800" smtClean="0"/>
              <a:t>Globally, 15-50% of food is lost post-harvest </a:t>
            </a:r>
          </a:p>
          <a:p>
            <a:r>
              <a:rPr lang="en-US" sz="2800" smtClean="0"/>
              <a:t>Often unnoticed until too late</a:t>
            </a:r>
          </a:p>
        </p:txBody>
      </p:sp>
      <p:grpSp>
        <p:nvGrpSpPr>
          <p:cNvPr id="27652" name="Group 60"/>
          <p:cNvGrpSpPr>
            <a:grpSpLocks/>
          </p:cNvGrpSpPr>
          <p:nvPr/>
        </p:nvGrpSpPr>
        <p:grpSpPr bwMode="auto">
          <a:xfrm>
            <a:off x="609600" y="74613"/>
            <a:ext cx="3203575" cy="6630987"/>
            <a:chOff x="5781675" y="227013"/>
            <a:chExt cx="3203575" cy="6630987"/>
          </a:xfrm>
        </p:grpSpPr>
        <p:grpSp>
          <p:nvGrpSpPr>
            <p:cNvPr id="27653" name="Group 29"/>
            <p:cNvGrpSpPr>
              <a:grpSpLocks/>
            </p:cNvGrpSpPr>
            <p:nvPr/>
          </p:nvGrpSpPr>
          <p:grpSpPr bwMode="auto">
            <a:xfrm>
              <a:off x="5781675" y="227013"/>
              <a:ext cx="1785938" cy="5662612"/>
              <a:chOff x="4549" y="136"/>
              <a:chExt cx="1125" cy="3567"/>
            </a:xfrm>
          </p:grpSpPr>
          <p:grpSp>
            <p:nvGrpSpPr>
              <p:cNvPr id="27685" name="Group 4"/>
              <p:cNvGrpSpPr>
                <a:grpSpLocks/>
              </p:cNvGrpSpPr>
              <p:nvPr/>
            </p:nvGrpSpPr>
            <p:grpSpPr bwMode="auto">
              <a:xfrm>
                <a:off x="4549" y="136"/>
                <a:ext cx="1041" cy="3567"/>
                <a:chOff x="2496" y="222"/>
                <a:chExt cx="1041" cy="3567"/>
              </a:xfrm>
            </p:grpSpPr>
            <p:sp>
              <p:nvSpPr>
                <p:cNvPr id="27691" name="Freeform 5"/>
                <p:cNvSpPr>
                  <a:spLocks/>
                </p:cNvSpPr>
                <p:nvPr/>
              </p:nvSpPr>
              <p:spPr bwMode="auto">
                <a:xfrm>
                  <a:off x="2525" y="878"/>
                  <a:ext cx="984" cy="310"/>
                </a:xfrm>
                <a:custGeom>
                  <a:avLst/>
                  <a:gdLst>
                    <a:gd name="T0" fmla="*/ 0 w 1969"/>
                    <a:gd name="T1" fmla="*/ 0 h 622"/>
                    <a:gd name="T2" fmla="*/ 0 w 1969"/>
                    <a:gd name="T3" fmla="*/ 0 h 622"/>
                    <a:gd name="T4" fmla="*/ 0 w 1969"/>
                    <a:gd name="T5" fmla="*/ 0 h 622"/>
                    <a:gd name="T6" fmla="*/ 0 w 1969"/>
                    <a:gd name="T7" fmla="*/ 0 h 622"/>
                    <a:gd name="T8" fmla="*/ 0 w 1969"/>
                    <a:gd name="T9" fmla="*/ 0 h 622"/>
                    <a:gd name="T10" fmla="*/ 0 60000 65536"/>
                    <a:gd name="T11" fmla="*/ 0 60000 65536"/>
                    <a:gd name="T12" fmla="*/ 0 60000 65536"/>
                    <a:gd name="T13" fmla="*/ 0 60000 65536"/>
                    <a:gd name="T14" fmla="*/ 0 60000 65536"/>
                    <a:gd name="T15" fmla="*/ 0 w 1969"/>
                    <a:gd name="T16" fmla="*/ 0 h 622"/>
                    <a:gd name="T17" fmla="*/ 1969 w 1969"/>
                    <a:gd name="T18" fmla="*/ 622 h 622"/>
                  </a:gdLst>
                  <a:ahLst/>
                  <a:cxnLst>
                    <a:cxn ang="T10">
                      <a:pos x="T0" y="T1"/>
                    </a:cxn>
                    <a:cxn ang="T11">
                      <a:pos x="T2" y="T3"/>
                    </a:cxn>
                    <a:cxn ang="T12">
                      <a:pos x="T4" y="T5"/>
                    </a:cxn>
                    <a:cxn ang="T13">
                      <a:pos x="T6" y="T7"/>
                    </a:cxn>
                    <a:cxn ang="T14">
                      <a:pos x="T8" y="T9"/>
                    </a:cxn>
                  </a:cxnLst>
                  <a:rect l="T15" t="T16" r="T17" b="T18"/>
                  <a:pathLst>
                    <a:path w="1969" h="622">
                      <a:moveTo>
                        <a:pt x="3" y="622"/>
                      </a:moveTo>
                      <a:lnTo>
                        <a:pt x="1969" y="613"/>
                      </a:lnTo>
                      <a:lnTo>
                        <a:pt x="1965" y="0"/>
                      </a:lnTo>
                      <a:lnTo>
                        <a:pt x="0" y="11"/>
                      </a:lnTo>
                      <a:lnTo>
                        <a:pt x="3" y="622"/>
                      </a:lnTo>
                      <a:close/>
                    </a:path>
                  </a:pathLst>
                </a:custGeom>
                <a:solidFill>
                  <a:srgbClr val="FFFFFF"/>
                </a:solidFill>
                <a:ln w="3175">
                  <a:solidFill>
                    <a:srgbClr val="000000"/>
                  </a:solidFill>
                  <a:prstDash val="solid"/>
                  <a:round/>
                  <a:headEnd/>
                  <a:tailEnd/>
                </a:ln>
              </p:spPr>
              <p:txBody>
                <a:bodyPr/>
                <a:lstStyle/>
                <a:p>
                  <a:endParaRPr lang="en-GB"/>
                </a:p>
              </p:txBody>
            </p:sp>
            <p:sp>
              <p:nvSpPr>
                <p:cNvPr id="27692" name="Rectangle 6"/>
                <p:cNvSpPr>
                  <a:spLocks noChangeArrowheads="1"/>
                </p:cNvSpPr>
                <p:nvPr/>
              </p:nvSpPr>
              <p:spPr bwMode="auto">
                <a:xfrm rot="-60000">
                  <a:off x="2743" y="934"/>
                  <a:ext cx="505" cy="154"/>
                </a:xfrm>
                <a:prstGeom prst="rect">
                  <a:avLst/>
                </a:prstGeom>
                <a:noFill/>
                <a:ln w="9525">
                  <a:noFill/>
                  <a:miter lim="800000"/>
                  <a:headEnd/>
                  <a:tailEnd/>
                </a:ln>
              </p:spPr>
              <p:txBody>
                <a:bodyPr wrap="none" lIns="0" tIns="0" rIns="0" bIns="0">
                  <a:spAutoFit/>
                </a:bodyPr>
                <a:lstStyle/>
                <a:p>
                  <a:r>
                    <a:rPr lang="en-US" sz="1600" b="1">
                      <a:solidFill>
                        <a:srgbClr val="000000"/>
                      </a:solidFill>
                    </a:rPr>
                    <a:t>Farmers</a:t>
                  </a:r>
                  <a:endParaRPr lang="en-US"/>
                </a:p>
              </p:txBody>
            </p:sp>
            <p:sp>
              <p:nvSpPr>
                <p:cNvPr id="27693" name="Freeform 7"/>
                <p:cNvSpPr>
                  <a:spLocks/>
                </p:cNvSpPr>
                <p:nvPr/>
              </p:nvSpPr>
              <p:spPr bwMode="auto">
                <a:xfrm>
                  <a:off x="2496" y="1510"/>
                  <a:ext cx="1039" cy="328"/>
                </a:xfrm>
                <a:custGeom>
                  <a:avLst/>
                  <a:gdLst>
                    <a:gd name="T0" fmla="*/ 1 w 2076"/>
                    <a:gd name="T1" fmla="*/ 1 h 655"/>
                    <a:gd name="T2" fmla="*/ 1 w 2076"/>
                    <a:gd name="T3" fmla="*/ 1 h 655"/>
                    <a:gd name="T4" fmla="*/ 1 w 2076"/>
                    <a:gd name="T5" fmla="*/ 0 h 655"/>
                    <a:gd name="T6" fmla="*/ 0 w 2076"/>
                    <a:gd name="T7" fmla="*/ 1 h 655"/>
                    <a:gd name="T8" fmla="*/ 1 w 2076"/>
                    <a:gd name="T9" fmla="*/ 1 h 655"/>
                    <a:gd name="T10" fmla="*/ 0 60000 65536"/>
                    <a:gd name="T11" fmla="*/ 0 60000 65536"/>
                    <a:gd name="T12" fmla="*/ 0 60000 65536"/>
                    <a:gd name="T13" fmla="*/ 0 60000 65536"/>
                    <a:gd name="T14" fmla="*/ 0 60000 65536"/>
                    <a:gd name="T15" fmla="*/ 0 w 2076"/>
                    <a:gd name="T16" fmla="*/ 0 h 655"/>
                    <a:gd name="T17" fmla="*/ 2076 w 2076"/>
                    <a:gd name="T18" fmla="*/ 655 h 655"/>
                  </a:gdLst>
                  <a:ahLst/>
                  <a:cxnLst>
                    <a:cxn ang="T10">
                      <a:pos x="T0" y="T1"/>
                    </a:cxn>
                    <a:cxn ang="T11">
                      <a:pos x="T2" y="T3"/>
                    </a:cxn>
                    <a:cxn ang="T12">
                      <a:pos x="T4" y="T5"/>
                    </a:cxn>
                    <a:cxn ang="T13">
                      <a:pos x="T6" y="T7"/>
                    </a:cxn>
                    <a:cxn ang="T14">
                      <a:pos x="T8" y="T9"/>
                    </a:cxn>
                  </a:cxnLst>
                  <a:rect l="T15" t="T16" r="T17" b="T18"/>
                  <a:pathLst>
                    <a:path w="2076" h="655">
                      <a:moveTo>
                        <a:pt x="4" y="655"/>
                      </a:moveTo>
                      <a:lnTo>
                        <a:pt x="2076" y="644"/>
                      </a:lnTo>
                      <a:lnTo>
                        <a:pt x="2074" y="0"/>
                      </a:lnTo>
                      <a:lnTo>
                        <a:pt x="0" y="10"/>
                      </a:lnTo>
                      <a:lnTo>
                        <a:pt x="4" y="655"/>
                      </a:lnTo>
                      <a:close/>
                    </a:path>
                  </a:pathLst>
                </a:custGeom>
                <a:solidFill>
                  <a:srgbClr val="FFFFFF"/>
                </a:solidFill>
                <a:ln w="3175">
                  <a:solidFill>
                    <a:srgbClr val="000000"/>
                  </a:solidFill>
                  <a:prstDash val="solid"/>
                  <a:round/>
                  <a:headEnd/>
                  <a:tailEnd/>
                </a:ln>
              </p:spPr>
              <p:txBody>
                <a:bodyPr/>
                <a:lstStyle/>
                <a:p>
                  <a:endParaRPr lang="en-GB"/>
                </a:p>
              </p:txBody>
            </p:sp>
            <p:sp>
              <p:nvSpPr>
                <p:cNvPr id="27694" name="Rectangle 8"/>
                <p:cNvSpPr>
                  <a:spLocks noChangeArrowheads="1"/>
                </p:cNvSpPr>
                <p:nvPr/>
              </p:nvSpPr>
              <p:spPr bwMode="auto">
                <a:xfrm rot="-60000">
                  <a:off x="2639" y="1574"/>
                  <a:ext cx="696" cy="154"/>
                </a:xfrm>
                <a:prstGeom prst="rect">
                  <a:avLst/>
                </a:prstGeom>
                <a:noFill/>
                <a:ln w="9525">
                  <a:noFill/>
                  <a:miter lim="800000"/>
                  <a:headEnd/>
                  <a:tailEnd/>
                </a:ln>
              </p:spPr>
              <p:txBody>
                <a:bodyPr wrap="none" lIns="0" tIns="0" rIns="0" bIns="0">
                  <a:spAutoFit/>
                </a:bodyPr>
                <a:lstStyle/>
                <a:p>
                  <a:r>
                    <a:rPr lang="en-US" sz="1600" b="1">
                      <a:solidFill>
                        <a:srgbClr val="000000"/>
                      </a:solidFill>
                    </a:rPr>
                    <a:t>Processors</a:t>
                  </a:r>
                  <a:endParaRPr lang="en-US"/>
                </a:p>
              </p:txBody>
            </p:sp>
            <p:sp>
              <p:nvSpPr>
                <p:cNvPr id="27695" name="Freeform 9"/>
                <p:cNvSpPr>
                  <a:spLocks/>
                </p:cNvSpPr>
                <p:nvPr/>
              </p:nvSpPr>
              <p:spPr bwMode="auto">
                <a:xfrm>
                  <a:off x="2498" y="3462"/>
                  <a:ext cx="1039" cy="327"/>
                </a:xfrm>
                <a:custGeom>
                  <a:avLst/>
                  <a:gdLst>
                    <a:gd name="T0" fmla="*/ 1 w 2077"/>
                    <a:gd name="T1" fmla="*/ 0 h 655"/>
                    <a:gd name="T2" fmla="*/ 1 w 2077"/>
                    <a:gd name="T3" fmla="*/ 0 h 655"/>
                    <a:gd name="T4" fmla="*/ 1 w 2077"/>
                    <a:gd name="T5" fmla="*/ 0 h 655"/>
                    <a:gd name="T6" fmla="*/ 0 w 2077"/>
                    <a:gd name="T7" fmla="*/ 0 h 655"/>
                    <a:gd name="T8" fmla="*/ 1 w 2077"/>
                    <a:gd name="T9" fmla="*/ 0 h 655"/>
                    <a:gd name="T10" fmla="*/ 0 60000 65536"/>
                    <a:gd name="T11" fmla="*/ 0 60000 65536"/>
                    <a:gd name="T12" fmla="*/ 0 60000 65536"/>
                    <a:gd name="T13" fmla="*/ 0 60000 65536"/>
                    <a:gd name="T14" fmla="*/ 0 60000 65536"/>
                    <a:gd name="T15" fmla="*/ 0 w 2077"/>
                    <a:gd name="T16" fmla="*/ 0 h 655"/>
                    <a:gd name="T17" fmla="*/ 2077 w 2077"/>
                    <a:gd name="T18" fmla="*/ 655 h 655"/>
                  </a:gdLst>
                  <a:ahLst/>
                  <a:cxnLst>
                    <a:cxn ang="T10">
                      <a:pos x="T0" y="T1"/>
                    </a:cxn>
                    <a:cxn ang="T11">
                      <a:pos x="T2" y="T3"/>
                    </a:cxn>
                    <a:cxn ang="T12">
                      <a:pos x="T4" y="T5"/>
                    </a:cxn>
                    <a:cxn ang="T13">
                      <a:pos x="T6" y="T7"/>
                    </a:cxn>
                    <a:cxn ang="T14">
                      <a:pos x="T8" y="T9"/>
                    </a:cxn>
                  </a:cxnLst>
                  <a:rect l="T15" t="T16" r="T17" b="T18"/>
                  <a:pathLst>
                    <a:path w="2077" h="655">
                      <a:moveTo>
                        <a:pt x="4" y="655"/>
                      </a:moveTo>
                      <a:lnTo>
                        <a:pt x="2077" y="645"/>
                      </a:lnTo>
                      <a:lnTo>
                        <a:pt x="2074" y="0"/>
                      </a:lnTo>
                      <a:lnTo>
                        <a:pt x="0" y="10"/>
                      </a:lnTo>
                      <a:lnTo>
                        <a:pt x="4" y="655"/>
                      </a:lnTo>
                      <a:close/>
                    </a:path>
                  </a:pathLst>
                </a:custGeom>
                <a:solidFill>
                  <a:srgbClr val="FFFFFF"/>
                </a:solidFill>
                <a:ln w="3175">
                  <a:solidFill>
                    <a:srgbClr val="000000"/>
                  </a:solidFill>
                  <a:prstDash val="solid"/>
                  <a:round/>
                  <a:headEnd/>
                  <a:tailEnd/>
                </a:ln>
              </p:spPr>
              <p:txBody>
                <a:bodyPr/>
                <a:lstStyle/>
                <a:p>
                  <a:endParaRPr lang="en-GB"/>
                </a:p>
              </p:txBody>
            </p:sp>
            <p:sp>
              <p:nvSpPr>
                <p:cNvPr id="27696" name="Rectangle 10"/>
                <p:cNvSpPr>
                  <a:spLocks noChangeArrowheads="1"/>
                </p:cNvSpPr>
                <p:nvPr/>
              </p:nvSpPr>
              <p:spPr bwMode="auto">
                <a:xfrm rot="-60000">
                  <a:off x="2855" y="3450"/>
                  <a:ext cx="299" cy="154"/>
                </a:xfrm>
                <a:prstGeom prst="rect">
                  <a:avLst/>
                </a:prstGeom>
                <a:noFill/>
                <a:ln w="9525">
                  <a:noFill/>
                  <a:miter lim="800000"/>
                  <a:headEnd/>
                  <a:tailEnd/>
                </a:ln>
              </p:spPr>
              <p:txBody>
                <a:bodyPr wrap="none" lIns="0" tIns="0" rIns="0" bIns="0">
                  <a:spAutoFit/>
                </a:bodyPr>
                <a:lstStyle/>
                <a:p>
                  <a:r>
                    <a:rPr lang="en-US" sz="1600" b="1">
                      <a:solidFill>
                        <a:srgbClr val="000000"/>
                      </a:solidFill>
                    </a:rPr>
                    <a:t>Final</a:t>
                  </a:r>
                  <a:endParaRPr lang="en-US"/>
                </a:p>
              </p:txBody>
            </p:sp>
            <p:sp>
              <p:nvSpPr>
                <p:cNvPr id="27697" name="Rectangle 11"/>
                <p:cNvSpPr>
                  <a:spLocks noChangeArrowheads="1"/>
                </p:cNvSpPr>
                <p:nvPr/>
              </p:nvSpPr>
              <p:spPr bwMode="auto">
                <a:xfrm rot="-60000">
                  <a:off x="2638" y="3602"/>
                  <a:ext cx="703" cy="154"/>
                </a:xfrm>
                <a:prstGeom prst="rect">
                  <a:avLst/>
                </a:prstGeom>
                <a:noFill/>
                <a:ln w="9525">
                  <a:noFill/>
                  <a:miter lim="800000"/>
                  <a:headEnd/>
                  <a:tailEnd/>
                </a:ln>
              </p:spPr>
              <p:txBody>
                <a:bodyPr wrap="none" lIns="0" tIns="0" rIns="0" bIns="0">
                  <a:spAutoFit/>
                </a:bodyPr>
                <a:lstStyle/>
                <a:p>
                  <a:r>
                    <a:rPr lang="en-US" sz="1600" b="1">
                      <a:solidFill>
                        <a:srgbClr val="000000"/>
                      </a:solidFill>
                    </a:rPr>
                    <a:t>Consumers</a:t>
                  </a:r>
                  <a:endParaRPr lang="en-US"/>
                </a:p>
              </p:txBody>
            </p:sp>
            <p:sp>
              <p:nvSpPr>
                <p:cNvPr id="27698" name="Freeform 12"/>
                <p:cNvSpPr>
                  <a:spLocks/>
                </p:cNvSpPr>
                <p:nvPr/>
              </p:nvSpPr>
              <p:spPr bwMode="auto">
                <a:xfrm>
                  <a:off x="2497" y="2160"/>
                  <a:ext cx="1038" cy="330"/>
                </a:xfrm>
                <a:custGeom>
                  <a:avLst/>
                  <a:gdLst>
                    <a:gd name="T0" fmla="*/ 1 w 2075"/>
                    <a:gd name="T1" fmla="*/ 1 h 659"/>
                    <a:gd name="T2" fmla="*/ 1 w 2075"/>
                    <a:gd name="T3" fmla="*/ 1 h 659"/>
                    <a:gd name="T4" fmla="*/ 1 w 2075"/>
                    <a:gd name="T5" fmla="*/ 0 h 659"/>
                    <a:gd name="T6" fmla="*/ 0 w 2075"/>
                    <a:gd name="T7" fmla="*/ 1 h 659"/>
                    <a:gd name="T8" fmla="*/ 1 w 2075"/>
                    <a:gd name="T9" fmla="*/ 1 h 659"/>
                    <a:gd name="T10" fmla="*/ 0 60000 65536"/>
                    <a:gd name="T11" fmla="*/ 0 60000 65536"/>
                    <a:gd name="T12" fmla="*/ 0 60000 65536"/>
                    <a:gd name="T13" fmla="*/ 0 60000 65536"/>
                    <a:gd name="T14" fmla="*/ 0 60000 65536"/>
                    <a:gd name="T15" fmla="*/ 0 w 2075"/>
                    <a:gd name="T16" fmla="*/ 0 h 659"/>
                    <a:gd name="T17" fmla="*/ 2075 w 2075"/>
                    <a:gd name="T18" fmla="*/ 659 h 659"/>
                  </a:gdLst>
                  <a:ahLst/>
                  <a:cxnLst>
                    <a:cxn ang="T10">
                      <a:pos x="T0" y="T1"/>
                    </a:cxn>
                    <a:cxn ang="T11">
                      <a:pos x="T2" y="T3"/>
                    </a:cxn>
                    <a:cxn ang="T12">
                      <a:pos x="T4" y="T5"/>
                    </a:cxn>
                    <a:cxn ang="T13">
                      <a:pos x="T6" y="T7"/>
                    </a:cxn>
                    <a:cxn ang="T14">
                      <a:pos x="T8" y="T9"/>
                    </a:cxn>
                  </a:cxnLst>
                  <a:rect l="T15" t="T16" r="T17" b="T18"/>
                  <a:pathLst>
                    <a:path w="2075" h="659">
                      <a:moveTo>
                        <a:pt x="3" y="659"/>
                      </a:moveTo>
                      <a:lnTo>
                        <a:pt x="2075" y="648"/>
                      </a:lnTo>
                      <a:lnTo>
                        <a:pt x="2073" y="0"/>
                      </a:lnTo>
                      <a:lnTo>
                        <a:pt x="0" y="9"/>
                      </a:lnTo>
                      <a:lnTo>
                        <a:pt x="3" y="659"/>
                      </a:lnTo>
                      <a:close/>
                    </a:path>
                  </a:pathLst>
                </a:custGeom>
                <a:solidFill>
                  <a:srgbClr val="FFFFFF"/>
                </a:solidFill>
                <a:ln w="3175">
                  <a:solidFill>
                    <a:srgbClr val="000000"/>
                  </a:solidFill>
                  <a:prstDash val="solid"/>
                  <a:round/>
                  <a:headEnd/>
                  <a:tailEnd/>
                </a:ln>
              </p:spPr>
              <p:txBody>
                <a:bodyPr/>
                <a:lstStyle/>
                <a:p>
                  <a:endParaRPr lang="en-GB"/>
                </a:p>
              </p:txBody>
            </p:sp>
            <p:sp>
              <p:nvSpPr>
                <p:cNvPr id="27699" name="Rectangle 13"/>
                <p:cNvSpPr>
                  <a:spLocks noChangeArrowheads="1"/>
                </p:cNvSpPr>
                <p:nvPr/>
              </p:nvSpPr>
              <p:spPr bwMode="auto">
                <a:xfrm rot="-60000">
                  <a:off x="2592" y="2256"/>
                  <a:ext cx="789" cy="154"/>
                </a:xfrm>
                <a:prstGeom prst="rect">
                  <a:avLst/>
                </a:prstGeom>
                <a:noFill/>
                <a:ln w="9525">
                  <a:noFill/>
                  <a:miter lim="800000"/>
                  <a:headEnd/>
                  <a:tailEnd/>
                </a:ln>
              </p:spPr>
              <p:txBody>
                <a:bodyPr wrap="none" lIns="0" tIns="0" rIns="0" bIns="0">
                  <a:spAutoFit/>
                </a:bodyPr>
                <a:lstStyle/>
                <a:p>
                  <a:r>
                    <a:rPr lang="en-US" sz="1600" b="1">
                      <a:solidFill>
                        <a:srgbClr val="000000"/>
                      </a:solidFill>
                    </a:rPr>
                    <a:t>Transporters</a:t>
                  </a:r>
                  <a:endParaRPr lang="en-US"/>
                </a:p>
              </p:txBody>
            </p:sp>
            <p:sp>
              <p:nvSpPr>
                <p:cNvPr id="27700" name="Freeform 14"/>
                <p:cNvSpPr>
                  <a:spLocks/>
                </p:cNvSpPr>
                <p:nvPr/>
              </p:nvSpPr>
              <p:spPr bwMode="auto">
                <a:xfrm>
                  <a:off x="2498" y="2812"/>
                  <a:ext cx="1039" cy="327"/>
                </a:xfrm>
                <a:custGeom>
                  <a:avLst/>
                  <a:gdLst>
                    <a:gd name="T0" fmla="*/ 1 w 2077"/>
                    <a:gd name="T1" fmla="*/ 1 h 654"/>
                    <a:gd name="T2" fmla="*/ 1 w 2077"/>
                    <a:gd name="T3" fmla="*/ 1 h 654"/>
                    <a:gd name="T4" fmla="*/ 1 w 2077"/>
                    <a:gd name="T5" fmla="*/ 0 h 654"/>
                    <a:gd name="T6" fmla="*/ 0 w 2077"/>
                    <a:gd name="T7" fmla="*/ 1 h 654"/>
                    <a:gd name="T8" fmla="*/ 1 w 2077"/>
                    <a:gd name="T9" fmla="*/ 1 h 654"/>
                    <a:gd name="T10" fmla="*/ 0 60000 65536"/>
                    <a:gd name="T11" fmla="*/ 0 60000 65536"/>
                    <a:gd name="T12" fmla="*/ 0 60000 65536"/>
                    <a:gd name="T13" fmla="*/ 0 60000 65536"/>
                    <a:gd name="T14" fmla="*/ 0 60000 65536"/>
                    <a:gd name="T15" fmla="*/ 0 w 2077"/>
                    <a:gd name="T16" fmla="*/ 0 h 654"/>
                    <a:gd name="T17" fmla="*/ 2077 w 2077"/>
                    <a:gd name="T18" fmla="*/ 654 h 654"/>
                  </a:gdLst>
                  <a:ahLst/>
                  <a:cxnLst>
                    <a:cxn ang="T10">
                      <a:pos x="T0" y="T1"/>
                    </a:cxn>
                    <a:cxn ang="T11">
                      <a:pos x="T2" y="T3"/>
                    </a:cxn>
                    <a:cxn ang="T12">
                      <a:pos x="T4" y="T5"/>
                    </a:cxn>
                    <a:cxn ang="T13">
                      <a:pos x="T6" y="T7"/>
                    </a:cxn>
                    <a:cxn ang="T14">
                      <a:pos x="T8" y="T9"/>
                    </a:cxn>
                  </a:cxnLst>
                  <a:rect l="T15" t="T16" r="T17" b="T18"/>
                  <a:pathLst>
                    <a:path w="2077" h="654">
                      <a:moveTo>
                        <a:pt x="4" y="654"/>
                      </a:moveTo>
                      <a:lnTo>
                        <a:pt x="2077" y="645"/>
                      </a:lnTo>
                      <a:lnTo>
                        <a:pt x="2072" y="0"/>
                      </a:lnTo>
                      <a:lnTo>
                        <a:pt x="0" y="9"/>
                      </a:lnTo>
                      <a:lnTo>
                        <a:pt x="4" y="654"/>
                      </a:lnTo>
                      <a:close/>
                    </a:path>
                  </a:pathLst>
                </a:custGeom>
                <a:solidFill>
                  <a:srgbClr val="FFFFFF"/>
                </a:solidFill>
                <a:ln w="3175">
                  <a:solidFill>
                    <a:srgbClr val="000000"/>
                  </a:solidFill>
                  <a:prstDash val="solid"/>
                  <a:round/>
                  <a:headEnd/>
                  <a:tailEnd/>
                </a:ln>
              </p:spPr>
              <p:txBody>
                <a:bodyPr/>
                <a:lstStyle/>
                <a:p>
                  <a:endParaRPr lang="en-GB"/>
                </a:p>
              </p:txBody>
            </p:sp>
            <p:sp>
              <p:nvSpPr>
                <p:cNvPr id="27701" name="Rectangle 15"/>
                <p:cNvSpPr>
                  <a:spLocks noChangeArrowheads="1"/>
                </p:cNvSpPr>
                <p:nvPr/>
              </p:nvSpPr>
              <p:spPr bwMode="auto">
                <a:xfrm rot="-60000">
                  <a:off x="2784" y="2880"/>
                  <a:ext cx="541" cy="154"/>
                </a:xfrm>
                <a:prstGeom prst="rect">
                  <a:avLst/>
                </a:prstGeom>
                <a:noFill/>
                <a:ln w="9525">
                  <a:noFill/>
                  <a:miter lim="800000"/>
                  <a:headEnd/>
                  <a:tailEnd/>
                </a:ln>
              </p:spPr>
              <p:txBody>
                <a:bodyPr wrap="none" lIns="0" tIns="0" rIns="0" bIns="0">
                  <a:spAutoFit/>
                </a:bodyPr>
                <a:lstStyle/>
                <a:p>
                  <a:r>
                    <a:rPr lang="en-US" sz="1600" b="1">
                      <a:solidFill>
                        <a:srgbClr val="000000"/>
                      </a:solidFill>
                    </a:rPr>
                    <a:t>Retailers</a:t>
                  </a:r>
                  <a:endParaRPr lang="en-US"/>
                </a:p>
              </p:txBody>
            </p:sp>
            <p:sp>
              <p:nvSpPr>
                <p:cNvPr id="27702" name="Freeform 16"/>
                <p:cNvSpPr>
                  <a:spLocks/>
                </p:cNvSpPr>
                <p:nvPr/>
              </p:nvSpPr>
              <p:spPr bwMode="auto">
                <a:xfrm>
                  <a:off x="2912" y="1186"/>
                  <a:ext cx="207" cy="327"/>
                </a:xfrm>
                <a:custGeom>
                  <a:avLst/>
                  <a:gdLst>
                    <a:gd name="T0" fmla="*/ 0 w 415"/>
                    <a:gd name="T1" fmla="*/ 1 h 654"/>
                    <a:gd name="T2" fmla="*/ 0 w 415"/>
                    <a:gd name="T3" fmla="*/ 1 h 654"/>
                    <a:gd name="T4" fmla="*/ 0 w 415"/>
                    <a:gd name="T5" fmla="*/ 1 h 654"/>
                    <a:gd name="T6" fmla="*/ 0 w 415"/>
                    <a:gd name="T7" fmla="*/ 1 h 654"/>
                    <a:gd name="T8" fmla="*/ 0 w 415"/>
                    <a:gd name="T9" fmla="*/ 0 h 654"/>
                    <a:gd name="T10" fmla="*/ 0 w 415"/>
                    <a:gd name="T11" fmla="*/ 1 h 654"/>
                    <a:gd name="T12" fmla="*/ 0 w 415"/>
                    <a:gd name="T13" fmla="*/ 1 h 654"/>
                    <a:gd name="T14" fmla="*/ 0 w 415"/>
                    <a:gd name="T15" fmla="*/ 1 h 654"/>
                    <a:gd name="T16" fmla="*/ 0 60000 65536"/>
                    <a:gd name="T17" fmla="*/ 0 60000 65536"/>
                    <a:gd name="T18" fmla="*/ 0 60000 65536"/>
                    <a:gd name="T19" fmla="*/ 0 60000 65536"/>
                    <a:gd name="T20" fmla="*/ 0 60000 65536"/>
                    <a:gd name="T21" fmla="*/ 0 60000 65536"/>
                    <a:gd name="T22" fmla="*/ 0 60000 65536"/>
                    <a:gd name="T23" fmla="*/ 0 60000 65536"/>
                    <a:gd name="T24" fmla="*/ 0 w 415"/>
                    <a:gd name="T25" fmla="*/ 0 h 654"/>
                    <a:gd name="T26" fmla="*/ 415 w 415"/>
                    <a:gd name="T27" fmla="*/ 654 h 6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5" h="654">
                      <a:moveTo>
                        <a:pt x="205" y="654"/>
                      </a:moveTo>
                      <a:lnTo>
                        <a:pt x="415" y="462"/>
                      </a:lnTo>
                      <a:lnTo>
                        <a:pt x="278" y="462"/>
                      </a:lnTo>
                      <a:lnTo>
                        <a:pt x="282" y="1"/>
                      </a:lnTo>
                      <a:lnTo>
                        <a:pt x="141" y="0"/>
                      </a:lnTo>
                      <a:lnTo>
                        <a:pt x="137" y="460"/>
                      </a:lnTo>
                      <a:lnTo>
                        <a:pt x="0" y="459"/>
                      </a:lnTo>
                      <a:lnTo>
                        <a:pt x="205" y="654"/>
                      </a:lnTo>
                      <a:close/>
                    </a:path>
                  </a:pathLst>
                </a:custGeom>
                <a:pattFill prst="ltUpDiag">
                  <a:fgClr>
                    <a:srgbClr val="FFFFFF"/>
                  </a:fgClr>
                  <a:bgClr>
                    <a:srgbClr val="000000"/>
                  </a:bgClr>
                </a:pattFill>
                <a:ln w="3175">
                  <a:solidFill>
                    <a:srgbClr val="000000"/>
                  </a:solidFill>
                  <a:prstDash val="solid"/>
                  <a:round/>
                  <a:headEnd/>
                  <a:tailEnd/>
                </a:ln>
              </p:spPr>
              <p:txBody>
                <a:bodyPr/>
                <a:lstStyle/>
                <a:p>
                  <a:endParaRPr lang="en-GB"/>
                </a:p>
              </p:txBody>
            </p:sp>
            <p:sp>
              <p:nvSpPr>
                <p:cNvPr id="27703" name="Freeform 17"/>
                <p:cNvSpPr>
                  <a:spLocks/>
                </p:cNvSpPr>
                <p:nvPr/>
              </p:nvSpPr>
              <p:spPr bwMode="auto">
                <a:xfrm>
                  <a:off x="2913" y="2487"/>
                  <a:ext cx="207" cy="327"/>
                </a:xfrm>
                <a:custGeom>
                  <a:avLst/>
                  <a:gdLst>
                    <a:gd name="T0" fmla="*/ 1 w 414"/>
                    <a:gd name="T1" fmla="*/ 1 h 654"/>
                    <a:gd name="T2" fmla="*/ 1 w 414"/>
                    <a:gd name="T3" fmla="*/ 1 h 654"/>
                    <a:gd name="T4" fmla="*/ 1 w 414"/>
                    <a:gd name="T5" fmla="*/ 1 h 654"/>
                    <a:gd name="T6" fmla="*/ 1 w 414"/>
                    <a:gd name="T7" fmla="*/ 0 h 654"/>
                    <a:gd name="T8" fmla="*/ 1 w 414"/>
                    <a:gd name="T9" fmla="*/ 0 h 654"/>
                    <a:gd name="T10" fmla="*/ 1 w 414"/>
                    <a:gd name="T11" fmla="*/ 1 h 654"/>
                    <a:gd name="T12" fmla="*/ 0 w 414"/>
                    <a:gd name="T13" fmla="*/ 1 h 654"/>
                    <a:gd name="T14" fmla="*/ 1 w 414"/>
                    <a:gd name="T15" fmla="*/ 1 h 654"/>
                    <a:gd name="T16" fmla="*/ 0 60000 65536"/>
                    <a:gd name="T17" fmla="*/ 0 60000 65536"/>
                    <a:gd name="T18" fmla="*/ 0 60000 65536"/>
                    <a:gd name="T19" fmla="*/ 0 60000 65536"/>
                    <a:gd name="T20" fmla="*/ 0 60000 65536"/>
                    <a:gd name="T21" fmla="*/ 0 60000 65536"/>
                    <a:gd name="T22" fmla="*/ 0 60000 65536"/>
                    <a:gd name="T23" fmla="*/ 0 60000 65536"/>
                    <a:gd name="T24" fmla="*/ 0 w 414"/>
                    <a:gd name="T25" fmla="*/ 0 h 654"/>
                    <a:gd name="T26" fmla="*/ 414 w 414"/>
                    <a:gd name="T27" fmla="*/ 654 h 6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4" h="654">
                      <a:moveTo>
                        <a:pt x="207" y="654"/>
                      </a:moveTo>
                      <a:lnTo>
                        <a:pt x="414" y="462"/>
                      </a:lnTo>
                      <a:lnTo>
                        <a:pt x="278" y="461"/>
                      </a:lnTo>
                      <a:lnTo>
                        <a:pt x="278" y="0"/>
                      </a:lnTo>
                      <a:lnTo>
                        <a:pt x="137" y="0"/>
                      </a:lnTo>
                      <a:lnTo>
                        <a:pt x="137" y="461"/>
                      </a:lnTo>
                      <a:lnTo>
                        <a:pt x="0" y="461"/>
                      </a:lnTo>
                      <a:lnTo>
                        <a:pt x="207" y="654"/>
                      </a:lnTo>
                      <a:close/>
                    </a:path>
                  </a:pathLst>
                </a:custGeom>
                <a:pattFill prst="ltUpDiag">
                  <a:fgClr>
                    <a:srgbClr val="FFFFFF"/>
                  </a:fgClr>
                  <a:bgClr>
                    <a:srgbClr val="000000"/>
                  </a:bgClr>
                </a:pattFill>
                <a:ln w="3175">
                  <a:solidFill>
                    <a:srgbClr val="000000"/>
                  </a:solidFill>
                  <a:prstDash val="solid"/>
                  <a:round/>
                  <a:headEnd/>
                  <a:tailEnd/>
                </a:ln>
              </p:spPr>
              <p:txBody>
                <a:bodyPr/>
                <a:lstStyle/>
                <a:p>
                  <a:endParaRPr lang="en-GB"/>
                </a:p>
              </p:txBody>
            </p:sp>
            <p:sp>
              <p:nvSpPr>
                <p:cNvPr id="27704" name="Freeform 18"/>
                <p:cNvSpPr>
                  <a:spLocks/>
                </p:cNvSpPr>
                <p:nvPr/>
              </p:nvSpPr>
              <p:spPr bwMode="auto">
                <a:xfrm>
                  <a:off x="2912" y="1835"/>
                  <a:ext cx="207" cy="327"/>
                </a:xfrm>
                <a:custGeom>
                  <a:avLst/>
                  <a:gdLst>
                    <a:gd name="T0" fmla="*/ 0 w 415"/>
                    <a:gd name="T1" fmla="*/ 1 h 653"/>
                    <a:gd name="T2" fmla="*/ 0 w 415"/>
                    <a:gd name="T3" fmla="*/ 1 h 653"/>
                    <a:gd name="T4" fmla="*/ 0 w 415"/>
                    <a:gd name="T5" fmla="*/ 1 h 653"/>
                    <a:gd name="T6" fmla="*/ 0 w 415"/>
                    <a:gd name="T7" fmla="*/ 1 h 653"/>
                    <a:gd name="T8" fmla="*/ 0 w 415"/>
                    <a:gd name="T9" fmla="*/ 0 h 653"/>
                    <a:gd name="T10" fmla="*/ 0 w 415"/>
                    <a:gd name="T11" fmla="*/ 1 h 653"/>
                    <a:gd name="T12" fmla="*/ 0 w 415"/>
                    <a:gd name="T13" fmla="*/ 1 h 653"/>
                    <a:gd name="T14" fmla="*/ 0 w 415"/>
                    <a:gd name="T15" fmla="*/ 1 h 653"/>
                    <a:gd name="T16" fmla="*/ 0 60000 65536"/>
                    <a:gd name="T17" fmla="*/ 0 60000 65536"/>
                    <a:gd name="T18" fmla="*/ 0 60000 65536"/>
                    <a:gd name="T19" fmla="*/ 0 60000 65536"/>
                    <a:gd name="T20" fmla="*/ 0 60000 65536"/>
                    <a:gd name="T21" fmla="*/ 0 60000 65536"/>
                    <a:gd name="T22" fmla="*/ 0 60000 65536"/>
                    <a:gd name="T23" fmla="*/ 0 60000 65536"/>
                    <a:gd name="T24" fmla="*/ 0 w 415"/>
                    <a:gd name="T25" fmla="*/ 0 h 653"/>
                    <a:gd name="T26" fmla="*/ 415 w 415"/>
                    <a:gd name="T27" fmla="*/ 653 h 6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5" h="653">
                      <a:moveTo>
                        <a:pt x="207" y="653"/>
                      </a:moveTo>
                      <a:lnTo>
                        <a:pt x="415" y="461"/>
                      </a:lnTo>
                      <a:lnTo>
                        <a:pt x="278" y="461"/>
                      </a:lnTo>
                      <a:lnTo>
                        <a:pt x="281" y="1"/>
                      </a:lnTo>
                      <a:lnTo>
                        <a:pt x="140" y="0"/>
                      </a:lnTo>
                      <a:lnTo>
                        <a:pt x="137" y="460"/>
                      </a:lnTo>
                      <a:lnTo>
                        <a:pt x="0" y="460"/>
                      </a:lnTo>
                      <a:lnTo>
                        <a:pt x="207" y="653"/>
                      </a:lnTo>
                      <a:close/>
                    </a:path>
                  </a:pathLst>
                </a:custGeom>
                <a:pattFill prst="ltUpDiag">
                  <a:fgClr>
                    <a:srgbClr val="FFFFFF"/>
                  </a:fgClr>
                  <a:bgClr>
                    <a:srgbClr val="000000"/>
                  </a:bgClr>
                </a:pattFill>
                <a:ln w="3175">
                  <a:solidFill>
                    <a:srgbClr val="000000"/>
                  </a:solidFill>
                  <a:prstDash val="solid"/>
                  <a:round/>
                  <a:headEnd/>
                  <a:tailEnd/>
                </a:ln>
              </p:spPr>
              <p:txBody>
                <a:bodyPr/>
                <a:lstStyle/>
                <a:p>
                  <a:endParaRPr lang="en-GB"/>
                </a:p>
              </p:txBody>
            </p:sp>
            <p:sp>
              <p:nvSpPr>
                <p:cNvPr id="27705" name="Freeform 19"/>
                <p:cNvSpPr>
                  <a:spLocks/>
                </p:cNvSpPr>
                <p:nvPr/>
              </p:nvSpPr>
              <p:spPr bwMode="auto">
                <a:xfrm>
                  <a:off x="2914" y="3137"/>
                  <a:ext cx="207" cy="327"/>
                </a:xfrm>
                <a:custGeom>
                  <a:avLst/>
                  <a:gdLst>
                    <a:gd name="T0" fmla="*/ 0 w 415"/>
                    <a:gd name="T1" fmla="*/ 0 h 655"/>
                    <a:gd name="T2" fmla="*/ 0 w 415"/>
                    <a:gd name="T3" fmla="*/ 0 h 655"/>
                    <a:gd name="T4" fmla="*/ 0 w 415"/>
                    <a:gd name="T5" fmla="*/ 0 h 655"/>
                    <a:gd name="T6" fmla="*/ 0 w 415"/>
                    <a:gd name="T7" fmla="*/ 0 h 655"/>
                    <a:gd name="T8" fmla="*/ 0 w 415"/>
                    <a:gd name="T9" fmla="*/ 0 h 655"/>
                    <a:gd name="T10" fmla="*/ 0 w 415"/>
                    <a:gd name="T11" fmla="*/ 0 h 655"/>
                    <a:gd name="T12" fmla="*/ 0 w 415"/>
                    <a:gd name="T13" fmla="*/ 0 h 655"/>
                    <a:gd name="T14" fmla="*/ 0 w 415"/>
                    <a:gd name="T15" fmla="*/ 0 h 655"/>
                    <a:gd name="T16" fmla="*/ 0 60000 65536"/>
                    <a:gd name="T17" fmla="*/ 0 60000 65536"/>
                    <a:gd name="T18" fmla="*/ 0 60000 65536"/>
                    <a:gd name="T19" fmla="*/ 0 60000 65536"/>
                    <a:gd name="T20" fmla="*/ 0 60000 65536"/>
                    <a:gd name="T21" fmla="*/ 0 60000 65536"/>
                    <a:gd name="T22" fmla="*/ 0 60000 65536"/>
                    <a:gd name="T23" fmla="*/ 0 60000 65536"/>
                    <a:gd name="T24" fmla="*/ 0 w 415"/>
                    <a:gd name="T25" fmla="*/ 0 h 655"/>
                    <a:gd name="T26" fmla="*/ 415 w 415"/>
                    <a:gd name="T27" fmla="*/ 655 h 65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5" h="655">
                      <a:moveTo>
                        <a:pt x="207" y="655"/>
                      </a:moveTo>
                      <a:lnTo>
                        <a:pt x="415" y="462"/>
                      </a:lnTo>
                      <a:lnTo>
                        <a:pt x="278" y="462"/>
                      </a:lnTo>
                      <a:lnTo>
                        <a:pt x="281" y="1"/>
                      </a:lnTo>
                      <a:lnTo>
                        <a:pt x="140" y="0"/>
                      </a:lnTo>
                      <a:lnTo>
                        <a:pt x="137" y="461"/>
                      </a:lnTo>
                      <a:lnTo>
                        <a:pt x="0" y="461"/>
                      </a:lnTo>
                      <a:lnTo>
                        <a:pt x="207" y="655"/>
                      </a:lnTo>
                      <a:close/>
                    </a:path>
                  </a:pathLst>
                </a:custGeom>
                <a:pattFill prst="ltUpDiag">
                  <a:fgClr>
                    <a:srgbClr val="FFFFFF"/>
                  </a:fgClr>
                  <a:bgClr>
                    <a:srgbClr val="000000"/>
                  </a:bgClr>
                </a:pattFill>
                <a:ln w="3175">
                  <a:solidFill>
                    <a:srgbClr val="000000"/>
                  </a:solidFill>
                  <a:prstDash val="solid"/>
                  <a:round/>
                  <a:headEnd/>
                  <a:tailEnd/>
                </a:ln>
              </p:spPr>
              <p:txBody>
                <a:bodyPr/>
                <a:lstStyle/>
                <a:p>
                  <a:endParaRPr lang="en-GB"/>
                </a:p>
              </p:txBody>
            </p:sp>
            <p:sp>
              <p:nvSpPr>
                <p:cNvPr id="27706" name="Freeform 20"/>
                <p:cNvSpPr>
                  <a:spLocks/>
                </p:cNvSpPr>
                <p:nvPr/>
              </p:nvSpPr>
              <p:spPr bwMode="auto">
                <a:xfrm>
                  <a:off x="2525" y="237"/>
                  <a:ext cx="1010" cy="319"/>
                </a:xfrm>
                <a:custGeom>
                  <a:avLst/>
                  <a:gdLst>
                    <a:gd name="T0" fmla="*/ 1 w 2020"/>
                    <a:gd name="T1" fmla="*/ 1 h 637"/>
                    <a:gd name="T2" fmla="*/ 1 w 2020"/>
                    <a:gd name="T3" fmla="*/ 1 h 637"/>
                    <a:gd name="T4" fmla="*/ 1 w 2020"/>
                    <a:gd name="T5" fmla="*/ 0 h 637"/>
                    <a:gd name="T6" fmla="*/ 0 w 2020"/>
                    <a:gd name="T7" fmla="*/ 1 h 637"/>
                    <a:gd name="T8" fmla="*/ 1 w 2020"/>
                    <a:gd name="T9" fmla="*/ 1 h 637"/>
                    <a:gd name="T10" fmla="*/ 0 60000 65536"/>
                    <a:gd name="T11" fmla="*/ 0 60000 65536"/>
                    <a:gd name="T12" fmla="*/ 0 60000 65536"/>
                    <a:gd name="T13" fmla="*/ 0 60000 65536"/>
                    <a:gd name="T14" fmla="*/ 0 60000 65536"/>
                    <a:gd name="T15" fmla="*/ 0 w 2020"/>
                    <a:gd name="T16" fmla="*/ 0 h 637"/>
                    <a:gd name="T17" fmla="*/ 2020 w 2020"/>
                    <a:gd name="T18" fmla="*/ 637 h 637"/>
                  </a:gdLst>
                  <a:ahLst/>
                  <a:cxnLst>
                    <a:cxn ang="T10">
                      <a:pos x="T0" y="T1"/>
                    </a:cxn>
                    <a:cxn ang="T11">
                      <a:pos x="T2" y="T3"/>
                    </a:cxn>
                    <a:cxn ang="T12">
                      <a:pos x="T4" y="T5"/>
                    </a:cxn>
                    <a:cxn ang="T13">
                      <a:pos x="T6" y="T7"/>
                    </a:cxn>
                    <a:cxn ang="T14">
                      <a:pos x="T8" y="T9"/>
                    </a:cxn>
                  </a:cxnLst>
                  <a:rect l="T15" t="T16" r="T17" b="T18"/>
                  <a:pathLst>
                    <a:path w="2020" h="637">
                      <a:moveTo>
                        <a:pt x="3" y="637"/>
                      </a:moveTo>
                      <a:lnTo>
                        <a:pt x="2020" y="627"/>
                      </a:lnTo>
                      <a:lnTo>
                        <a:pt x="2018" y="0"/>
                      </a:lnTo>
                      <a:lnTo>
                        <a:pt x="0" y="9"/>
                      </a:lnTo>
                      <a:lnTo>
                        <a:pt x="3" y="637"/>
                      </a:lnTo>
                      <a:close/>
                    </a:path>
                  </a:pathLst>
                </a:custGeom>
                <a:solidFill>
                  <a:srgbClr val="FFFFFF"/>
                </a:solidFill>
                <a:ln w="3175">
                  <a:solidFill>
                    <a:srgbClr val="000000"/>
                  </a:solidFill>
                  <a:prstDash val="solid"/>
                  <a:round/>
                  <a:headEnd/>
                  <a:tailEnd/>
                </a:ln>
              </p:spPr>
              <p:txBody>
                <a:bodyPr/>
                <a:lstStyle/>
                <a:p>
                  <a:endParaRPr lang="en-GB"/>
                </a:p>
              </p:txBody>
            </p:sp>
            <p:sp>
              <p:nvSpPr>
                <p:cNvPr id="27707" name="Rectangle 21"/>
                <p:cNvSpPr>
                  <a:spLocks noChangeArrowheads="1"/>
                </p:cNvSpPr>
                <p:nvPr/>
              </p:nvSpPr>
              <p:spPr bwMode="auto">
                <a:xfrm rot="-60000">
                  <a:off x="2859" y="222"/>
                  <a:ext cx="313" cy="154"/>
                </a:xfrm>
                <a:prstGeom prst="rect">
                  <a:avLst/>
                </a:prstGeom>
                <a:noFill/>
                <a:ln w="9525">
                  <a:noFill/>
                  <a:miter lim="800000"/>
                  <a:headEnd/>
                  <a:tailEnd/>
                </a:ln>
              </p:spPr>
              <p:txBody>
                <a:bodyPr wrap="none" lIns="0" tIns="0" rIns="0" bIns="0">
                  <a:spAutoFit/>
                </a:bodyPr>
                <a:lstStyle/>
                <a:p>
                  <a:r>
                    <a:rPr lang="en-US" sz="1600" b="1">
                      <a:solidFill>
                        <a:srgbClr val="000000"/>
                      </a:solidFill>
                    </a:rPr>
                    <a:t>Input</a:t>
                  </a:r>
                  <a:endParaRPr lang="en-US"/>
                </a:p>
              </p:txBody>
            </p:sp>
            <p:sp>
              <p:nvSpPr>
                <p:cNvPr id="27708" name="Rectangle 22"/>
                <p:cNvSpPr>
                  <a:spLocks noChangeArrowheads="1"/>
                </p:cNvSpPr>
                <p:nvPr/>
              </p:nvSpPr>
              <p:spPr bwMode="auto">
                <a:xfrm rot="-60000">
                  <a:off x="2714" y="374"/>
                  <a:ext cx="583" cy="154"/>
                </a:xfrm>
                <a:prstGeom prst="rect">
                  <a:avLst/>
                </a:prstGeom>
                <a:noFill/>
                <a:ln w="9525">
                  <a:noFill/>
                  <a:miter lim="800000"/>
                  <a:headEnd/>
                  <a:tailEnd/>
                </a:ln>
              </p:spPr>
              <p:txBody>
                <a:bodyPr wrap="none" lIns="0" tIns="0" rIns="0" bIns="0">
                  <a:spAutoFit/>
                </a:bodyPr>
                <a:lstStyle/>
                <a:p>
                  <a:r>
                    <a:rPr lang="en-US" sz="1600" b="1">
                      <a:solidFill>
                        <a:srgbClr val="000000"/>
                      </a:solidFill>
                    </a:rPr>
                    <a:t>Suppliers</a:t>
                  </a:r>
                  <a:endParaRPr lang="en-US"/>
                </a:p>
              </p:txBody>
            </p:sp>
            <p:sp>
              <p:nvSpPr>
                <p:cNvPr id="27709" name="Freeform 23"/>
                <p:cNvSpPr>
                  <a:spLocks/>
                </p:cNvSpPr>
                <p:nvPr/>
              </p:nvSpPr>
              <p:spPr bwMode="auto">
                <a:xfrm>
                  <a:off x="2917" y="552"/>
                  <a:ext cx="207" cy="328"/>
                </a:xfrm>
                <a:custGeom>
                  <a:avLst/>
                  <a:gdLst>
                    <a:gd name="T0" fmla="*/ 1 w 413"/>
                    <a:gd name="T1" fmla="*/ 0 h 657"/>
                    <a:gd name="T2" fmla="*/ 1 w 413"/>
                    <a:gd name="T3" fmla="*/ 0 h 657"/>
                    <a:gd name="T4" fmla="*/ 1 w 413"/>
                    <a:gd name="T5" fmla="*/ 0 h 657"/>
                    <a:gd name="T6" fmla="*/ 1 w 413"/>
                    <a:gd name="T7" fmla="*/ 0 h 657"/>
                    <a:gd name="T8" fmla="*/ 1 w 413"/>
                    <a:gd name="T9" fmla="*/ 0 h 657"/>
                    <a:gd name="T10" fmla="*/ 1 w 413"/>
                    <a:gd name="T11" fmla="*/ 0 h 657"/>
                    <a:gd name="T12" fmla="*/ 0 w 413"/>
                    <a:gd name="T13" fmla="*/ 0 h 657"/>
                    <a:gd name="T14" fmla="*/ 1 w 413"/>
                    <a:gd name="T15" fmla="*/ 0 h 657"/>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7"/>
                    <a:gd name="T26" fmla="*/ 413 w 413"/>
                    <a:gd name="T27" fmla="*/ 657 h 65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7">
                      <a:moveTo>
                        <a:pt x="198" y="657"/>
                      </a:moveTo>
                      <a:lnTo>
                        <a:pt x="413" y="471"/>
                      </a:lnTo>
                      <a:lnTo>
                        <a:pt x="276" y="466"/>
                      </a:lnTo>
                      <a:lnTo>
                        <a:pt x="297" y="5"/>
                      </a:lnTo>
                      <a:lnTo>
                        <a:pt x="156" y="0"/>
                      </a:lnTo>
                      <a:lnTo>
                        <a:pt x="135" y="460"/>
                      </a:lnTo>
                      <a:lnTo>
                        <a:pt x="0" y="455"/>
                      </a:lnTo>
                      <a:lnTo>
                        <a:pt x="198" y="657"/>
                      </a:lnTo>
                      <a:close/>
                    </a:path>
                  </a:pathLst>
                </a:custGeom>
                <a:pattFill prst="ltUpDiag">
                  <a:fgClr>
                    <a:srgbClr val="FFFFFF"/>
                  </a:fgClr>
                  <a:bgClr>
                    <a:srgbClr val="000000"/>
                  </a:bgClr>
                </a:pattFill>
                <a:ln w="3175">
                  <a:solidFill>
                    <a:srgbClr val="000000"/>
                  </a:solidFill>
                  <a:prstDash val="solid"/>
                  <a:round/>
                  <a:headEnd/>
                  <a:tailEnd/>
                </a:ln>
              </p:spPr>
              <p:txBody>
                <a:bodyPr/>
                <a:lstStyle/>
                <a:p>
                  <a:endParaRPr lang="en-GB"/>
                </a:p>
              </p:txBody>
            </p:sp>
          </p:grpSp>
          <p:sp>
            <p:nvSpPr>
              <p:cNvPr id="27686" name="AutoShape 24"/>
              <p:cNvSpPr>
                <a:spLocks noChangeArrowheads="1"/>
              </p:cNvSpPr>
              <p:nvPr/>
            </p:nvSpPr>
            <p:spPr bwMode="auto">
              <a:xfrm rot="10630367" flipH="1">
                <a:off x="5019" y="3026"/>
                <a:ext cx="655" cy="416"/>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5898240 60000 65536"/>
                  <a:gd name="T10" fmla="*/ 5898240 60000 65536"/>
                  <a:gd name="T11" fmla="*/ 0 60000 65536"/>
                  <a:gd name="T12" fmla="*/ 12432 w 21600"/>
                  <a:gd name="T13" fmla="*/ 4413 h 21600"/>
                  <a:gd name="T14" fmla="*/ 20017 w 21600"/>
                  <a:gd name="T15" fmla="*/ 7737 h 21600"/>
                </a:gdLst>
                <a:ahLst/>
                <a:cxnLst>
                  <a:cxn ang="T8">
                    <a:pos x="T0" y="T1"/>
                  </a:cxn>
                  <a:cxn ang="T9">
                    <a:pos x="T2" y="T3"/>
                  </a:cxn>
                  <a:cxn ang="T10">
                    <a:pos x="T4" y="T5"/>
                  </a:cxn>
                  <a:cxn ang="T11">
                    <a:pos x="T6" y="T7"/>
                  </a:cxn>
                </a:cxnLst>
                <a:rect l="T12" t="T13" r="T14" b="T15"/>
                <a:pathLst>
                  <a:path w="21600" h="21600">
                    <a:moveTo>
                      <a:pt x="21600" y="6079"/>
                    </a:moveTo>
                    <a:lnTo>
                      <a:pt x="15849" y="0"/>
                    </a:lnTo>
                    <a:lnTo>
                      <a:pt x="15849" y="4402"/>
                    </a:lnTo>
                    <a:lnTo>
                      <a:pt x="12427" y="4402"/>
                    </a:lnTo>
                    <a:cubicBezTo>
                      <a:pt x="5564" y="4402"/>
                      <a:pt x="0" y="7874"/>
                      <a:pt x="0" y="12158"/>
                    </a:cubicBezTo>
                    <a:lnTo>
                      <a:pt x="0" y="21600"/>
                    </a:lnTo>
                    <a:lnTo>
                      <a:pt x="3428" y="21600"/>
                    </a:lnTo>
                    <a:lnTo>
                      <a:pt x="3428" y="12158"/>
                    </a:lnTo>
                    <a:cubicBezTo>
                      <a:pt x="3428" y="9727"/>
                      <a:pt x="7457" y="7756"/>
                      <a:pt x="12427" y="7756"/>
                    </a:cubicBezTo>
                    <a:lnTo>
                      <a:pt x="15849" y="7756"/>
                    </a:lnTo>
                    <a:lnTo>
                      <a:pt x="15849" y="12158"/>
                    </a:lnTo>
                    <a:close/>
                  </a:path>
                </a:pathLst>
              </a:custGeom>
              <a:solidFill>
                <a:schemeClr val="accent1"/>
              </a:solidFill>
              <a:ln w="9525">
                <a:solidFill>
                  <a:schemeClr val="tx1"/>
                </a:solidFill>
                <a:miter lim="800000"/>
                <a:headEnd/>
                <a:tailEnd/>
              </a:ln>
            </p:spPr>
            <p:txBody>
              <a:bodyPr wrap="none" anchor="ctr"/>
              <a:lstStyle/>
              <a:p>
                <a:endParaRPr lang="en-GB"/>
              </a:p>
            </p:txBody>
          </p:sp>
          <p:sp>
            <p:nvSpPr>
              <p:cNvPr id="27687" name="AutoShape 25"/>
              <p:cNvSpPr>
                <a:spLocks noChangeArrowheads="1"/>
              </p:cNvSpPr>
              <p:nvPr/>
            </p:nvSpPr>
            <p:spPr bwMode="auto">
              <a:xfrm rot="10630367" flipH="1">
                <a:off x="5016" y="2387"/>
                <a:ext cx="655" cy="416"/>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5898240 60000 65536"/>
                  <a:gd name="T10" fmla="*/ 5898240 60000 65536"/>
                  <a:gd name="T11" fmla="*/ 0 60000 65536"/>
                  <a:gd name="T12" fmla="*/ 12432 w 21600"/>
                  <a:gd name="T13" fmla="*/ 4413 h 21600"/>
                  <a:gd name="T14" fmla="*/ 20017 w 21600"/>
                  <a:gd name="T15" fmla="*/ 7737 h 21600"/>
                </a:gdLst>
                <a:ahLst/>
                <a:cxnLst>
                  <a:cxn ang="T8">
                    <a:pos x="T0" y="T1"/>
                  </a:cxn>
                  <a:cxn ang="T9">
                    <a:pos x="T2" y="T3"/>
                  </a:cxn>
                  <a:cxn ang="T10">
                    <a:pos x="T4" y="T5"/>
                  </a:cxn>
                  <a:cxn ang="T11">
                    <a:pos x="T6" y="T7"/>
                  </a:cxn>
                </a:cxnLst>
                <a:rect l="T12" t="T13" r="T14" b="T15"/>
                <a:pathLst>
                  <a:path w="21600" h="21600">
                    <a:moveTo>
                      <a:pt x="21600" y="6079"/>
                    </a:moveTo>
                    <a:lnTo>
                      <a:pt x="15849" y="0"/>
                    </a:lnTo>
                    <a:lnTo>
                      <a:pt x="15849" y="4402"/>
                    </a:lnTo>
                    <a:lnTo>
                      <a:pt x="12427" y="4402"/>
                    </a:lnTo>
                    <a:cubicBezTo>
                      <a:pt x="5564" y="4402"/>
                      <a:pt x="0" y="7874"/>
                      <a:pt x="0" y="12158"/>
                    </a:cubicBezTo>
                    <a:lnTo>
                      <a:pt x="0" y="21600"/>
                    </a:lnTo>
                    <a:lnTo>
                      <a:pt x="3428" y="21600"/>
                    </a:lnTo>
                    <a:lnTo>
                      <a:pt x="3428" y="12158"/>
                    </a:lnTo>
                    <a:cubicBezTo>
                      <a:pt x="3428" y="9727"/>
                      <a:pt x="7457" y="7756"/>
                      <a:pt x="12427" y="7756"/>
                    </a:cubicBezTo>
                    <a:lnTo>
                      <a:pt x="15849" y="7756"/>
                    </a:lnTo>
                    <a:lnTo>
                      <a:pt x="15849" y="12158"/>
                    </a:lnTo>
                    <a:close/>
                  </a:path>
                </a:pathLst>
              </a:custGeom>
              <a:solidFill>
                <a:schemeClr val="accent1"/>
              </a:solidFill>
              <a:ln w="9525">
                <a:solidFill>
                  <a:schemeClr val="tx1"/>
                </a:solidFill>
                <a:miter lim="800000"/>
                <a:headEnd/>
                <a:tailEnd/>
              </a:ln>
            </p:spPr>
            <p:txBody>
              <a:bodyPr wrap="none" anchor="ctr"/>
              <a:lstStyle/>
              <a:p>
                <a:endParaRPr lang="en-GB"/>
              </a:p>
            </p:txBody>
          </p:sp>
          <p:sp>
            <p:nvSpPr>
              <p:cNvPr id="27688" name="AutoShape 26"/>
              <p:cNvSpPr>
                <a:spLocks noChangeArrowheads="1"/>
              </p:cNvSpPr>
              <p:nvPr/>
            </p:nvSpPr>
            <p:spPr bwMode="auto">
              <a:xfrm rot="10630367" flipH="1">
                <a:off x="5016" y="1090"/>
                <a:ext cx="655" cy="416"/>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5898240 60000 65536"/>
                  <a:gd name="T10" fmla="*/ 5898240 60000 65536"/>
                  <a:gd name="T11" fmla="*/ 0 60000 65536"/>
                  <a:gd name="T12" fmla="*/ 12432 w 21600"/>
                  <a:gd name="T13" fmla="*/ 4413 h 21600"/>
                  <a:gd name="T14" fmla="*/ 20017 w 21600"/>
                  <a:gd name="T15" fmla="*/ 7737 h 21600"/>
                </a:gdLst>
                <a:ahLst/>
                <a:cxnLst>
                  <a:cxn ang="T8">
                    <a:pos x="T0" y="T1"/>
                  </a:cxn>
                  <a:cxn ang="T9">
                    <a:pos x="T2" y="T3"/>
                  </a:cxn>
                  <a:cxn ang="T10">
                    <a:pos x="T4" y="T5"/>
                  </a:cxn>
                  <a:cxn ang="T11">
                    <a:pos x="T6" y="T7"/>
                  </a:cxn>
                </a:cxnLst>
                <a:rect l="T12" t="T13" r="T14" b="T15"/>
                <a:pathLst>
                  <a:path w="21600" h="21600">
                    <a:moveTo>
                      <a:pt x="21600" y="6079"/>
                    </a:moveTo>
                    <a:lnTo>
                      <a:pt x="15849" y="0"/>
                    </a:lnTo>
                    <a:lnTo>
                      <a:pt x="15849" y="4402"/>
                    </a:lnTo>
                    <a:lnTo>
                      <a:pt x="12427" y="4402"/>
                    </a:lnTo>
                    <a:cubicBezTo>
                      <a:pt x="5564" y="4402"/>
                      <a:pt x="0" y="7874"/>
                      <a:pt x="0" y="12158"/>
                    </a:cubicBezTo>
                    <a:lnTo>
                      <a:pt x="0" y="21600"/>
                    </a:lnTo>
                    <a:lnTo>
                      <a:pt x="3428" y="21600"/>
                    </a:lnTo>
                    <a:lnTo>
                      <a:pt x="3428" y="12158"/>
                    </a:lnTo>
                    <a:cubicBezTo>
                      <a:pt x="3428" y="9727"/>
                      <a:pt x="7457" y="7756"/>
                      <a:pt x="12427" y="7756"/>
                    </a:cubicBezTo>
                    <a:lnTo>
                      <a:pt x="15849" y="7756"/>
                    </a:lnTo>
                    <a:lnTo>
                      <a:pt x="15849" y="12158"/>
                    </a:lnTo>
                    <a:close/>
                  </a:path>
                </a:pathLst>
              </a:custGeom>
              <a:solidFill>
                <a:schemeClr val="accent1"/>
              </a:solidFill>
              <a:ln w="9525">
                <a:solidFill>
                  <a:schemeClr val="tx1"/>
                </a:solidFill>
                <a:miter lim="800000"/>
                <a:headEnd/>
                <a:tailEnd/>
              </a:ln>
            </p:spPr>
            <p:txBody>
              <a:bodyPr wrap="none" anchor="ctr"/>
              <a:lstStyle/>
              <a:p>
                <a:endParaRPr lang="en-GB"/>
              </a:p>
            </p:txBody>
          </p:sp>
          <p:sp>
            <p:nvSpPr>
              <p:cNvPr id="27689" name="AutoShape 27"/>
              <p:cNvSpPr>
                <a:spLocks noChangeArrowheads="1"/>
              </p:cNvSpPr>
              <p:nvPr/>
            </p:nvSpPr>
            <p:spPr bwMode="auto">
              <a:xfrm rot="10630367" flipH="1">
                <a:off x="5019" y="1721"/>
                <a:ext cx="655" cy="416"/>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5898240 60000 65536"/>
                  <a:gd name="T10" fmla="*/ 5898240 60000 65536"/>
                  <a:gd name="T11" fmla="*/ 0 60000 65536"/>
                  <a:gd name="T12" fmla="*/ 12432 w 21600"/>
                  <a:gd name="T13" fmla="*/ 4413 h 21600"/>
                  <a:gd name="T14" fmla="*/ 20017 w 21600"/>
                  <a:gd name="T15" fmla="*/ 7737 h 21600"/>
                </a:gdLst>
                <a:ahLst/>
                <a:cxnLst>
                  <a:cxn ang="T8">
                    <a:pos x="T0" y="T1"/>
                  </a:cxn>
                  <a:cxn ang="T9">
                    <a:pos x="T2" y="T3"/>
                  </a:cxn>
                  <a:cxn ang="T10">
                    <a:pos x="T4" y="T5"/>
                  </a:cxn>
                  <a:cxn ang="T11">
                    <a:pos x="T6" y="T7"/>
                  </a:cxn>
                </a:cxnLst>
                <a:rect l="T12" t="T13" r="T14" b="T15"/>
                <a:pathLst>
                  <a:path w="21600" h="21600">
                    <a:moveTo>
                      <a:pt x="21600" y="6079"/>
                    </a:moveTo>
                    <a:lnTo>
                      <a:pt x="15849" y="0"/>
                    </a:lnTo>
                    <a:lnTo>
                      <a:pt x="15849" y="4402"/>
                    </a:lnTo>
                    <a:lnTo>
                      <a:pt x="12427" y="4402"/>
                    </a:lnTo>
                    <a:cubicBezTo>
                      <a:pt x="5564" y="4402"/>
                      <a:pt x="0" y="7874"/>
                      <a:pt x="0" y="12158"/>
                    </a:cubicBezTo>
                    <a:lnTo>
                      <a:pt x="0" y="21600"/>
                    </a:lnTo>
                    <a:lnTo>
                      <a:pt x="3428" y="21600"/>
                    </a:lnTo>
                    <a:lnTo>
                      <a:pt x="3428" y="12158"/>
                    </a:lnTo>
                    <a:cubicBezTo>
                      <a:pt x="3428" y="9727"/>
                      <a:pt x="7457" y="7756"/>
                      <a:pt x="12427" y="7756"/>
                    </a:cubicBezTo>
                    <a:lnTo>
                      <a:pt x="15849" y="7756"/>
                    </a:lnTo>
                    <a:lnTo>
                      <a:pt x="15849" y="12158"/>
                    </a:lnTo>
                    <a:close/>
                  </a:path>
                </a:pathLst>
              </a:custGeom>
              <a:solidFill>
                <a:schemeClr val="accent1"/>
              </a:solidFill>
              <a:ln w="9525">
                <a:solidFill>
                  <a:schemeClr val="tx1"/>
                </a:solidFill>
                <a:miter lim="800000"/>
                <a:headEnd/>
                <a:tailEnd/>
              </a:ln>
            </p:spPr>
            <p:txBody>
              <a:bodyPr wrap="none" anchor="ctr"/>
              <a:lstStyle/>
              <a:p>
                <a:endParaRPr lang="en-GB"/>
              </a:p>
            </p:txBody>
          </p:sp>
          <p:sp>
            <p:nvSpPr>
              <p:cNvPr id="27690" name="AutoShape 28"/>
              <p:cNvSpPr>
                <a:spLocks noChangeArrowheads="1"/>
              </p:cNvSpPr>
              <p:nvPr/>
            </p:nvSpPr>
            <p:spPr bwMode="auto">
              <a:xfrm rot="10630367" flipH="1">
                <a:off x="5016" y="454"/>
                <a:ext cx="655" cy="416"/>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5898240 60000 65536"/>
                  <a:gd name="T10" fmla="*/ 5898240 60000 65536"/>
                  <a:gd name="T11" fmla="*/ 0 60000 65536"/>
                  <a:gd name="T12" fmla="*/ 12432 w 21600"/>
                  <a:gd name="T13" fmla="*/ 4413 h 21600"/>
                  <a:gd name="T14" fmla="*/ 20017 w 21600"/>
                  <a:gd name="T15" fmla="*/ 7737 h 21600"/>
                </a:gdLst>
                <a:ahLst/>
                <a:cxnLst>
                  <a:cxn ang="T8">
                    <a:pos x="T0" y="T1"/>
                  </a:cxn>
                  <a:cxn ang="T9">
                    <a:pos x="T2" y="T3"/>
                  </a:cxn>
                  <a:cxn ang="T10">
                    <a:pos x="T4" y="T5"/>
                  </a:cxn>
                  <a:cxn ang="T11">
                    <a:pos x="T6" y="T7"/>
                  </a:cxn>
                </a:cxnLst>
                <a:rect l="T12" t="T13" r="T14" b="T15"/>
                <a:pathLst>
                  <a:path w="21600" h="21600">
                    <a:moveTo>
                      <a:pt x="21600" y="6079"/>
                    </a:moveTo>
                    <a:lnTo>
                      <a:pt x="15849" y="0"/>
                    </a:lnTo>
                    <a:lnTo>
                      <a:pt x="15849" y="4402"/>
                    </a:lnTo>
                    <a:lnTo>
                      <a:pt x="12427" y="4402"/>
                    </a:lnTo>
                    <a:cubicBezTo>
                      <a:pt x="5564" y="4402"/>
                      <a:pt x="0" y="7874"/>
                      <a:pt x="0" y="12158"/>
                    </a:cubicBezTo>
                    <a:lnTo>
                      <a:pt x="0" y="21600"/>
                    </a:lnTo>
                    <a:lnTo>
                      <a:pt x="3428" y="21600"/>
                    </a:lnTo>
                    <a:lnTo>
                      <a:pt x="3428" y="12158"/>
                    </a:lnTo>
                    <a:cubicBezTo>
                      <a:pt x="3428" y="9727"/>
                      <a:pt x="7457" y="7756"/>
                      <a:pt x="12427" y="7756"/>
                    </a:cubicBezTo>
                    <a:lnTo>
                      <a:pt x="15849" y="7756"/>
                    </a:lnTo>
                    <a:lnTo>
                      <a:pt x="15849" y="12158"/>
                    </a:lnTo>
                    <a:close/>
                  </a:path>
                </a:pathLst>
              </a:custGeom>
              <a:solidFill>
                <a:schemeClr val="accent1"/>
              </a:solidFill>
              <a:ln w="9525">
                <a:solidFill>
                  <a:schemeClr val="tx1"/>
                </a:solidFill>
                <a:miter lim="800000"/>
                <a:headEnd/>
                <a:tailEnd/>
              </a:ln>
            </p:spPr>
            <p:txBody>
              <a:bodyPr wrap="none" anchor="ctr"/>
              <a:lstStyle/>
              <a:p>
                <a:endParaRPr lang="en-GB"/>
              </a:p>
            </p:txBody>
          </p:sp>
        </p:grpSp>
        <p:pic>
          <p:nvPicPr>
            <p:cNvPr id="27654" name="Picture 33"/>
            <p:cNvPicPr>
              <a:picLocks noChangeAspect="1" noChangeArrowheads="1"/>
            </p:cNvPicPr>
            <p:nvPr/>
          </p:nvPicPr>
          <p:blipFill>
            <a:blip r:embed="rId3" cstate="print"/>
            <a:srcRect r="14970" b="12625"/>
            <a:stretch>
              <a:fillRect/>
            </a:stretch>
          </p:blipFill>
          <p:spPr bwMode="auto">
            <a:xfrm>
              <a:off x="7618413" y="4903788"/>
              <a:ext cx="1366837" cy="1954212"/>
            </a:xfrm>
            <a:prstGeom prst="rect">
              <a:avLst/>
            </a:prstGeom>
            <a:noFill/>
            <a:ln w="9525">
              <a:noFill/>
              <a:miter lim="800000"/>
              <a:headEnd/>
              <a:tailEnd/>
            </a:ln>
          </p:spPr>
        </p:pic>
        <p:sp>
          <p:nvSpPr>
            <p:cNvPr id="27655" name="Oval 34"/>
            <p:cNvSpPr>
              <a:spLocks noChangeArrowheads="1"/>
            </p:cNvSpPr>
            <p:nvPr/>
          </p:nvSpPr>
          <p:spPr bwMode="auto">
            <a:xfrm>
              <a:off x="7672388" y="1176338"/>
              <a:ext cx="88900" cy="95250"/>
            </a:xfrm>
            <a:prstGeom prst="ellipse">
              <a:avLst/>
            </a:prstGeom>
            <a:solidFill>
              <a:schemeClr val="folHlink"/>
            </a:solidFill>
            <a:ln w="9525">
              <a:solidFill>
                <a:schemeClr val="tx1"/>
              </a:solidFill>
              <a:round/>
              <a:headEnd/>
              <a:tailEnd/>
            </a:ln>
          </p:spPr>
          <p:txBody>
            <a:bodyPr wrap="none" anchor="ctr"/>
            <a:lstStyle/>
            <a:p>
              <a:endParaRPr lang="en-GB"/>
            </a:p>
          </p:txBody>
        </p:sp>
        <p:sp>
          <p:nvSpPr>
            <p:cNvPr id="27656" name="Oval 35"/>
            <p:cNvSpPr>
              <a:spLocks noChangeArrowheads="1"/>
            </p:cNvSpPr>
            <p:nvPr/>
          </p:nvSpPr>
          <p:spPr bwMode="auto">
            <a:xfrm>
              <a:off x="7699375" y="1885950"/>
              <a:ext cx="88900" cy="95250"/>
            </a:xfrm>
            <a:prstGeom prst="ellipse">
              <a:avLst/>
            </a:prstGeom>
            <a:solidFill>
              <a:srgbClr val="FF6600"/>
            </a:solidFill>
            <a:ln w="9525">
              <a:solidFill>
                <a:schemeClr val="tx1"/>
              </a:solidFill>
              <a:round/>
              <a:headEnd/>
              <a:tailEnd/>
            </a:ln>
          </p:spPr>
          <p:txBody>
            <a:bodyPr wrap="none" anchor="ctr"/>
            <a:lstStyle/>
            <a:p>
              <a:endParaRPr lang="en-GB"/>
            </a:p>
          </p:txBody>
        </p:sp>
        <p:sp>
          <p:nvSpPr>
            <p:cNvPr id="27657" name="Oval 36"/>
            <p:cNvSpPr>
              <a:spLocks noChangeArrowheads="1"/>
            </p:cNvSpPr>
            <p:nvPr/>
          </p:nvSpPr>
          <p:spPr bwMode="auto">
            <a:xfrm>
              <a:off x="7894638" y="1576388"/>
              <a:ext cx="88900" cy="95250"/>
            </a:xfrm>
            <a:prstGeom prst="ellipse">
              <a:avLst/>
            </a:prstGeom>
            <a:solidFill>
              <a:srgbClr val="FF6600"/>
            </a:solidFill>
            <a:ln w="9525">
              <a:solidFill>
                <a:schemeClr val="tx1"/>
              </a:solidFill>
              <a:round/>
              <a:headEnd/>
              <a:tailEnd/>
            </a:ln>
          </p:spPr>
          <p:txBody>
            <a:bodyPr wrap="none" anchor="ctr"/>
            <a:lstStyle/>
            <a:p>
              <a:endParaRPr lang="en-GB"/>
            </a:p>
          </p:txBody>
        </p:sp>
        <p:sp>
          <p:nvSpPr>
            <p:cNvPr id="27658" name="Oval 37"/>
            <p:cNvSpPr>
              <a:spLocks noChangeArrowheads="1"/>
            </p:cNvSpPr>
            <p:nvPr/>
          </p:nvSpPr>
          <p:spPr bwMode="auto">
            <a:xfrm>
              <a:off x="7688263" y="2463800"/>
              <a:ext cx="88900" cy="95250"/>
            </a:xfrm>
            <a:prstGeom prst="ellipse">
              <a:avLst/>
            </a:prstGeom>
            <a:solidFill>
              <a:srgbClr val="FF6600"/>
            </a:solidFill>
            <a:ln w="9525">
              <a:solidFill>
                <a:schemeClr val="tx1"/>
              </a:solidFill>
              <a:round/>
              <a:headEnd/>
              <a:tailEnd/>
            </a:ln>
          </p:spPr>
          <p:txBody>
            <a:bodyPr wrap="none" anchor="ctr"/>
            <a:lstStyle/>
            <a:p>
              <a:endParaRPr lang="en-GB"/>
            </a:p>
          </p:txBody>
        </p:sp>
        <p:sp>
          <p:nvSpPr>
            <p:cNvPr id="27659" name="Oval 38"/>
            <p:cNvSpPr>
              <a:spLocks noChangeArrowheads="1"/>
            </p:cNvSpPr>
            <p:nvPr/>
          </p:nvSpPr>
          <p:spPr bwMode="auto">
            <a:xfrm>
              <a:off x="7967663" y="2236788"/>
              <a:ext cx="88900" cy="95250"/>
            </a:xfrm>
            <a:prstGeom prst="ellipse">
              <a:avLst/>
            </a:prstGeom>
            <a:solidFill>
              <a:srgbClr val="FF6600"/>
            </a:solidFill>
            <a:ln w="9525">
              <a:solidFill>
                <a:schemeClr val="tx1"/>
              </a:solidFill>
              <a:round/>
              <a:headEnd/>
              <a:tailEnd/>
            </a:ln>
          </p:spPr>
          <p:txBody>
            <a:bodyPr wrap="none" anchor="ctr"/>
            <a:lstStyle/>
            <a:p>
              <a:endParaRPr lang="en-GB"/>
            </a:p>
          </p:txBody>
        </p:sp>
        <p:sp>
          <p:nvSpPr>
            <p:cNvPr id="27660" name="Oval 39"/>
            <p:cNvSpPr>
              <a:spLocks noChangeArrowheads="1"/>
            </p:cNvSpPr>
            <p:nvPr/>
          </p:nvSpPr>
          <p:spPr bwMode="auto">
            <a:xfrm>
              <a:off x="7731125" y="2959100"/>
              <a:ext cx="88900" cy="95250"/>
            </a:xfrm>
            <a:prstGeom prst="ellipse">
              <a:avLst/>
            </a:prstGeom>
            <a:solidFill>
              <a:srgbClr val="FF6600"/>
            </a:solidFill>
            <a:ln w="9525">
              <a:solidFill>
                <a:schemeClr val="tx1"/>
              </a:solidFill>
              <a:round/>
              <a:headEnd/>
              <a:tailEnd/>
            </a:ln>
          </p:spPr>
          <p:txBody>
            <a:bodyPr wrap="none" anchor="ctr"/>
            <a:lstStyle/>
            <a:p>
              <a:endParaRPr lang="en-GB"/>
            </a:p>
          </p:txBody>
        </p:sp>
        <p:sp>
          <p:nvSpPr>
            <p:cNvPr id="27661" name="Oval 40"/>
            <p:cNvSpPr>
              <a:spLocks noChangeArrowheads="1"/>
            </p:cNvSpPr>
            <p:nvPr/>
          </p:nvSpPr>
          <p:spPr bwMode="auto">
            <a:xfrm>
              <a:off x="8408988" y="3278188"/>
              <a:ext cx="88900" cy="95250"/>
            </a:xfrm>
            <a:prstGeom prst="ellipse">
              <a:avLst/>
            </a:prstGeom>
            <a:solidFill>
              <a:srgbClr val="FF6600"/>
            </a:solidFill>
            <a:ln w="9525">
              <a:solidFill>
                <a:schemeClr val="tx1"/>
              </a:solidFill>
              <a:round/>
              <a:headEnd/>
              <a:tailEnd/>
            </a:ln>
          </p:spPr>
          <p:txBody>
            <a:bodyPr wrap="none" anchor="ctr"/>
            <a:lstStyle/>
            <a:p>
              <a:endParaRPr lang="en-GB"/>
            </a:p>
          </p:txBody>
        </p:sp>
        <p:sp>
          <p:nvSpPr>
            <p:cNvPr id="27662" name="Oval 41"/>
            <p:cNvSpPr>
              <a:spLocks noChangeArrowheads="1"/>
            </p:cNvSpPr>
            <p:nvPr/>
          </p:nvSpPr>
          <p:spPr bwMode="auto">
            <a:xfrm>
              <a:off x="7667625" y="1549400"/>
              <a:ext cx="88900" cy="95250"/>
            </a:xfrm>
            <a:prstGeom prst="ellipse">
              <a:avLst/>
            </a:prstGeom>
            <a:solidFill>
              <a:schemeClr val="folHlink"/>
            </a:solidFill>
            <a:ln w="9525">
              <a:solidFill>
                <a:schemeClr val="tx1"/>
              </a:solidFill>
              <a:round/>
              <a:headEnd/>
              <a:tailEnd/>
            </a:ln>
          </p:spPr>
          <p:txBody>
            <a:bodyPr wrap="none" anchor="ctr"/>
            <a:lstStyle/>
            <a:p>
              <a:endParaRPr lang="en-GB"/>
            </a:p>
          </p:txBody>
        </p:sp>
        <p:sp>
          <p:nvSpPr>
            <p:cNvPr id="27663" name="Oval 42"/>
            <p:cNvSpPr>
              <a:spLocks noChangeArrowheads="1"/>
            </p:cNvSpPr>
            <p:nvPr/>
          </p:nvSpPr>
          <p:spPr bwMode="auto">
            <a:xfrm>
              <a:off x="8480425" y="4392613"/>
              <a:ext cx="88900" cy="95250"/>
            </a:xfrm>
            <a:prstGeom prst="ellipse">
              <a:avLst/>
            </a:prstGeom>
            <a:solidFill>
              <a:schemeClr val="folHlink"/>
            </a:solidFill>
            <a:ln w="9525">
              <a:solidFill>
                <a:schemeClr val="tx1"/>
              </a:solidFill>
              <a:round/>
              <a:headEnd/>
              <a:tailEnd/>
            </a:ln>
          </p:spPr>
          <p:txBody>
            <a:bodyPr wrap="none" anchor="ctr"/>
            <a:lstStyle/>
            <a:p>
              <a:endParaRPr lang="en-GB"/>
            </a:p>
          </p:txBody>
        </p:sp>
        <p:sp>
          <p:nvSpPr>
            <p:cNvPr id="27664" name="Oval 43"/>
            <p:cNvSpPr>
              <a:spLocks noChangeArrowheads="1"/>
            </p:cNvSpPr>
            <p:nvPr/>
          </p:nvSpPr>
          <p:spPr bwMode="auto">
            <a:xfrm>
              <a:off x="8108950" y="3430588"/>
              <a:ext cx="88900" cy="95250"/>
            </a:xfrm>
            <a:prstGeom prst="ellipse">
              <a:avLst/>
            </a:prstGeom>
            <a:solidFill>
              <a:schemeClr val="folHlink"/>
            </a:solidFill>
            <a:ln w="9525">
              <a:solidFill>
                <a:schemeClr val="tx1"/>
              </a:solidFill>
              <a:round/>
              <a:headEnd/>
              <a:tailEnd/>
            </a:ln>
          </p:spPr>
          <p:txBody>
            <a:bodyPr wrap="none" anchor="ctr"/>
            <a:lstStyle/>
            <a:p>
              <a:endParaRPr lang="en-GB"/>
            </a:p>
          </p:txBody>
        </p:sp>
        <p:sp>
          <p:nvSpPr>
            <p:cNvPr id="27665" name="Oval 44"/>
            <p:cNvSpPr>
              <a:spLocks noChangeArrowheads="1"/>
            </p:cNvSpPr>
            <p:nvPr/>
          </p:nvSpPr>
          <p:spPr bwMode="auto">
            <a:xfrm>
              <a:off x="7797800" y="3857625"/>
              <a:ext cx="88900" cy="95250"/>
            </a:xfrm>
            <a:prstGeom prst="ellipse">
              <a:avLst/>
            </a:prstGeom>
            <a:solidFill>
              <a:schemeClr val="folHlink"/>
            </a:solidFill>
            <a:ln w="9525">
              <a:solidFill>
                <a:schemeClr val="tx1"/>
              </a:solidFill>
              <a:round/>
              <a:headEnd/>
              <a:tailEnd/>
            </a:ln>
          </p:spPr>
          <p:txBody>
            <a:bodyPr wrap="none" anchor="ctr"/>
            <a:lstStyle/>
            <a:p>
              <a:endParaRPr lang="en-GB"/>
            </a:p>
          </p:txBody>
        </p:sp>
        <p:sp>
          <p:nvSpPr>
            <p:cNvPr id="27666" name="Oval 45"/>
            <p:cNvSpPr>
              <a:spLocks noChangeArrowheads="1"/>
            </p:cNvSpPr>
            <p:nvPr/>
          </p:nvSpPr>
          <p:spPr bwMode="auto">
            <a:xfrm>
              <a:off x="7793038" y="3462338"/>
              <a:ext cx="88900" cy="95250"/>
            </a:xfrm>
            <a:prstGeom prst="ellipse">
              <a:avLst/>
            </a:prstGeom>
            <a:solidFill>
              <a:schemeClr val="folHlink"/>
            </a:solidFill>
            <a:ln w="9525">
              <a:solidFill>
                <a:schemeClr val="tx1"/>
              </a:solidFill>
              <a:round/>
              <a:headEnd/>
              <a:tailEnd/>
            </a:ln>
          </p:spPr>
          <p:txBody>
            <a:bodyPr wrap="none" anchor="ctr"/>
            <a:lstStyle/>
            <a:p>
              <a:endParaRPr lang="en-GB"/>
            </a:p>
          </p:txBody>
        </p:sp>
        <p:sp>
          <p:nvSpPr>
            <p:cNvPr id="27667" name="Oval 46"/>
            <p:cNvSpPr>
              <a:spLocks noChangeArrowheads="1"/>
            </p:cNvSpPr>
            <p:nvPr/>
          </p:nvSpPr>
          <p:spPr bwMode="auto">
            <a:xfrm>
              <a:off x="8093075" y="2814638"/>
              <a:ext cx="88900" cy="95250"/>
            </a:xfrm>
            <a:prstGeom prst="ellipse">
              <a:avLst/>
            </a:prstGeom>
            <a:solidFill>
              <a:schemeClr val="folHlink"/>
            </a:solidFill>
            <a:ln w="9525">
              <a:solidFill>
                <a:schemeClr val="tx1"/>
              </a:solidFill>
              <a:round/>
              <a:headEnd/>
              <a:tailEnd/>
            </a:ln>
          </p:spPr>
          <p:txBody>
            <a:bodyPr wrap="none" anchor="ctr"/>
            <a:lstStyle/>
            <a:p>
              <a:endParaRPr lang="en-GB"/>
            </a:p>
          </p:txBody>
        </p:sp>
        <p:sp>
          <p:nvSpPr>
            <p:cNvPr id="27668" name="Oval 47"/>
            <p:cNvSpPr>
              <a:spLocks noChangeArrowheads="1"/>
            </p:cNvSpPr>
            <p:nvPr/>
          </p:nvSpPr>
          <p:spPr bwMode="auto">
            <a:xfrm>
              <a:off x="7940675" y="2547938"/>
              <a:ext cx="88900" cy="95250"/>
            </a:xfrm>
            <a:prstGeom prst="ellipse">
              <a:avLst/>
            </a:prstGeom>
            <a:solidFill>
              <a:schemeClr val="folHlink"/>
            </a:solidFill>
            <a:ln w="9525">
              <a:solidFill>
                <a:schemeClr val="tx1"/>
              </a:solidFill>
              <a:round/>
              <a:headEnd/>
              <a:tailEnd/>
            </a:ln>
          </p:spPr>
          <p:txBody>
            <a:bodyPr wrap="none" anchor="ctr"/>
            <a:lstStyle/>
            <a:p>
              <a:endParaRPr lang="en-GB"/>
            </a:p>
          </p:txBody>
        </p:sp>
        <p:sp>
          <p:nvSpPr>
            <p:cNvPr id="27669" name="Oval 48"/>
            <p:cNvSpPr>
              <a:spLocks noChangeArrowheads="1"/>
            </p:cNvSpPr>
            <p:nvPr/>
          </p:nvSpPr>
          <p:spPr bwMode="auto">
            <a:xfrm>
              <a:off x="7788275" y="4895850"/>
              <a:ext cx="88900" cy="95250"/>
            </a:xfrm>
            <a:prstGeom prst="ellipse">
              <a:avLst/>
            </a:prstGeom>
            <a:solidFill>
              <a:schemeClr val="folHlink"/>
            </a:solidFill>
            <a:ln w="9525">
              <a:solidFill>
                <a:schemeClr val="tx1"/>
              </a:solidFill>
              <a:round/>
              <a:headEnd/>
              <a:tailEnd/>
            </a:ln>
          </p:spPr>
          <p:txBody>
            <a:bodyPr wrap="none" anchor="ctr"/>
            <a:lstStyle/>
            <a:p>
              <a:endParaRPr lang="en-GB"/>
            </a:p>
          </p:txBody>
        </p:sp>
        <p:sp>
          <p:nvSpPr>
            <p:cNvPr id="27670" name="Oval 49"/>
            <p:cNvSpPr>
              <a:spLocks noChangeArrowheads="1"/>
            </p:cNvSpPr>
            <p:nvPr/>
          </p:nvSpPr>
          <p:spPr bwMode="auto">
            <a:xfrm>
              <a:off x="7688263" y="5227638"/>
              <a:ext cx="88900" cy="95250"/>
            </a:xfrm>
            <a:prstGeom prst="ellipse">
              <a:avLst/>
            </a:prstGeom>
            <a:solidFill>
              <a:schemeClr val="folHlink"/>
            </a:solidFill>
            <a:ln w="9525">
              <a:solidFill>
                <a:schemeClr val="tx1"/>
              </a:solidFill>
              <a:round/>
              <a:headEnd/>
              <a:tailEnd/>
            </a:ln>
          </p:spPr>
          <p:txBody>
            <a:bodyPr wrap="none" anchor="ctr"/>
            <a:lstStyle/>
            <a:p>
              <a:endParaRPr lang="en-GB"/>
            </a:p>
          </p:txBody>
        </p:sp>
        <p:sp>
          <p:nvSpPr>
            <p:cNvPr id="27671" name="Oval 50"/>
            <p:cNvSpPr>
              <a:spLocks noChangeArrowheads="1"/>
            </p:cNvSpPr>
            <p:nvPr/>
          </p:nvSpPr>
          <p:spPr bwMode="auto">
            <a:xfrm>
              <a:off x="7908925" y="1897063"/>
              <a:ext cx="88900" cy="95250"/>
            </a:xfrm>
            <a:prstGeom prst="ellipse">
              <a:avLst/>
            </a:prstGeom>
            <a:solidFill>
              <a:srgbClr val="339966"/>
            </a:solidFill>
            <a:ln w="9525">
              <a:solidFill>
                <a:schemeClr val="tx1"/>
              </a:solidFill>
              <a:round/>
              <a:headEnd/>
              <a:tailEnd/>
            </a:ln>
          </p:spPr>
          <p:txBody>
            <a:bodyPr wrap="none" anchor="ctr"/>
            <a:lstStyle/>
            <a:p>
              <a:endParaRPr lang="en-GB"/>
            </a:p>
          </p:txBody>
        </p:sp>
        <p:sp>
          <p:nvSpPr>
            <p:cNvPr id="27672" name="Oval 51"/>
            <p:cNvSpPr>
              <a:spLocks noChangeArrowheads="1"/>
            </p:cNvSpPr>
            <p:nvPr/>
          </p:nvSpPr>
          <p:spPr bwMode="auto">
            <a:xfrm>
              <a:off x="8439150" y="3676650"/>
              <a:ext cx="88900" cy="95250"/>
            </a:xfrm>
            <a:prstGeom prst="ellipse">
              <a:avLst/>
            </a:prstGeom>
            <a:solidFill>
              <a:srgbClr val="339966"/>
            </a:solidFill>
            <a:ln w="9525">
              <a:solidFill>
                <a:schemeClr val="tx1"/>
              </a:solidFill>
              <a:round/>
              <a:headEnd/>
              <a:tailEnd/>
            </a:ln>
          </p:spPr>
          <p:txBody>
            <a:bodyPr wrap="none" anchor="ctr"/>
            <a:lstStyle/>
            <a:p>
              <a:endParaRPr lang="en-GB"/>
            </a:p>
          </p:txBody>
        </p:sp>
        <p:sp>
          <p:nvSpPr>
            <p:cNvPr id="27673" name="Oval 52"/>
            <p:cNvSpPr>
              <a:spLocks noChangeArrowheads="1"/>
            </p:cNvSpPr>
            <p:nvPr/>
          </p:nvSpPr>
          <p:spPr bwMode="auto">
            <a:xfrm>
              <a:off x="8256588" y="2547938"/>
              <a:ext cx="88900" cy="95250"/>
            </a:xfrm>
            <a:prstGeom prst="ellipse">
              <a:avLst/>
            </a:prstGeom>
            <a:solidFill>
              <a:srgbClr val="339966"/>
            </a:solidFill>
            <a:ln w="9525">
              <a:solidFill>
                <a:schemeClr val="tx1"/>
              </a:solidFill>
              <a:round/>
              <a:headEnd/>
              <a:tailEnd/>
            </a:ln>
          </p:spPr>
          <p:txBody>
            <a:bodyPr wrap="none" anchor="ctr"/>
            <a:lstStyle/>
            <a:p>
              <a:endParaRPr lang="en-GB"/>
            </a:p>
          </p:txBody>
        </p:sp>
        <p:sp>
          <p:nvSpPr>
            <p:cNvPr id="27674" name="Oval 53"/>
            <p:cNvSpPr>
              <a:spLocks noChangeArrowheads="1"/>
            </p:cNvSpPr>
            <p:nvPr/>
          </p:nvSpPr>
          <p:spPr bwMode="auto">
            <a:xfrm>
              <a:off x="8302625" y="3867150"/>
              <a:ext cx="88900" cy="95250"/>
            </a:xfrm>
            <a:prstGeom prst="ellipse">
              <a:avLst/>
            </a:prstGeom>
            <a:solidFill>
              <a:srgbClr val="339966"/>
            </a:solidFill>
            <a:ln w="9525">
              <a:solidFill>
                <a:schemeClr val="tx1"/>
              </a:solidFill>
              <a:round/>
              <a:headEnd/>
              <a:tailEnd/>
            </a:ln>
          </p:spPr>
          <p:txBody>
            <a:bodyPr wrap="none" anchor="ctr"/>
            <a:lstStyle/>
            <a:p>
              <a:endParaRPr lang="en-GB"/>
            </a:p>
          </p:txBody>
        </p:sp>
        <p:sp>
          <p:nvSpPr>
            <p:cNvPr id="27675" name="Oval 54"/>
            <p:cNvSpPr>
              <a:spLocks noChangeArrowheads="1"/>
            </p:cNvSpPr>
            <p:nvPr/>
          </p:nvSpPr>
          <p:spPr bwMode="auto">
            <a:xfrm>
              <a:off x="8024813" y="3914775"/>
              <a:ext cx="88900" cy="95250"/>
            </a:xfrm>
            <a:prstGeom prst="ellipse">
              <a:avLst/>
            </a:prstGeom>
            <a:solidFill>
              <a:srgbClr val="339966"/>
            </a:solidFill>
            <a:ln w="9525">
              <a:solidFill>
                <a:schemeClr val="tx1"/>
              </a:solidFill>
              <a:round/>
              <a:headEnd/>
              <a:tailEnd/>
            </a:ln>
          </p:spPr>
          <p:txBody>
            <a:bodyPr wrap="none" anchor="ctr"/>
            <a:lstStyle/>
            <a:p>
              <a:endParaRPr lang="en-GB"/>
            </a:p>
          </p:txBody>
        </p:sp>
        <p:sp>
          <p:nvSpPr>
            <p:cNvPr id="27676" name="Oval 55"/>
            <p:cNvSpPr>
              <a:spLocks noChangeArrowheads="1"/>
            </p:cNvSpPr>
            <p:nvPr/>
          </p:nvSpPr>
          <p:spPr bwMode="auto">
            <a:xfrm>
              <a:off x="7788275" y="4319588"/>
              <a:ext cx="88900" cy="95250"/>
            </a:xfrm>
            <a:prstGeom prst="ellipse">
              <a:avLst/>
            </a:prstGeom>
            <a:solidFill>
              <a:srgbClr val="339966"/>
            </a:solidFill>
            <a:ln w="9525">
              <a:solidFill>
                <a:schemeClr val="tx1"/>
              </a:solidFill>
              <a:round/>
              <a:headEnd/>
              <a:tailEnd/>
            </a:ln>
          </p:spPr>
          <p:txBody>
            <a:bodyPr wrap="none" anchor="ctr"/>
            <a:lstStyle/>
            <a:p>
              <a:endParaRPr lang="en-GB"/>
            </a:p>
          </p:txBody>
        </p:sp>
        <p:sp>
          <p:nvSpPr>
            <p:cNvPr id="27677" name="Oval 56"/>
            <p:cNvSpPr>
              <a:spLocks noChangeArrowheads="1"/>
            </p:cNvSpPr>
            <p:nvPr/>
          </p:nvSpPr>
          <p:spPr bwMode="auto">
            <a:xfrm>
              <a:off x="8234363" y="4386263"/>
              <a:ext cx="88900" cy="95250"/>
            </a:xfrm>
            <a:prstGeom prst="ellipse">
              <a:avLst/>
            </a:prstGeom>
            <a:solidFill>
              <a:srgbClr val="339966"/>
            </a:solidFill>
            <a:ln w="9525">
              <a:solidFill>
                <a:schemeClr val="tx1"/>
              </a:solidFill>
              <a:round/>
              <a:headEnd/>
              <a:tailEnd/>
            </a:ln>
          </p:spPr>
          <p:txBody>
            <a:bodyPr wrap="none" anchor="ctr"/>
            <a:lstStyle/>
            <a:p>
              <a:endParaRPr lang="en-GB"/>
            </a:p>
          </p:txBody>
        </p:sp>
        <p:sp>
          <p:nvSpPr>
            <p:cNvPr id="27678" name="Oval 57"/>
            <p:cNvSpPr>
              <a:spLocks noChangeArrowheads="1"/>
            </p:cNvSpPr>
            <p:nvPr/>
          </p:nvSpPr>
          <p:spPr bwMode="auto">
            <a:xfrm>
              <a:off x="8470900" y="4802188"/>
              <a:ext cx="88900" cy="95250"/>
            </a:xfrm>
            <a:prstGeom prst="ellipse">
              <a:avLst/>
            </a:prstGeom>
            <a:solidFill>
              <a:srgbClr val="339966"/>
            </a:solidFill>
            <a:ln w="9525">
              <a:solidFill>
                <a:schemeClr val="tx1"/>
              </a:solidFill>
              <a:round/>
              <a:headEnd/>
              <a:tailEnd/>
            </a:ln>
          </p:spPr>
          <p:txBody>
            <a:bodyPr wrap="none" anchor="ctr"/>
            <a:lstStyle/>
            <a:p>
              <a:endParaRPr lang="en-GB"/>
            </a:p>
          </p:txBody>
        </p:sp>
        <p:sp>
          <p:nvSpPr>
            <p:cNvPr id="27679" name="Oval 58"/>
            <p:cNvSpPr>
              <a:spLocks noChangeArrowheads="1"/>
            </p:cNvSpPr>
            <p:nvPr/>
          </p:nvSpPr>
          <p:spPr bwMode="auto">
            <a:xfrm>
              <a:off x="8067675" y="4733925"/>
              <a:ext cx="88900" cy="95250"/>
            </a:xfrm>
            <a:prstGeom prst="ellipse">
              <a:avLst/>
            </a:prstGeom>
            <a:solidFill>
              <a:srgbClr val="339966"/>
            </a:solidFill>
            <a:ln w="9525">
              <a:solidFill>
                <a:schemeClr val="tx1"/>
              </a:solidFill>
              <a:round/>
              <a:headEnd/>
              <a:tailEnd/>
            </a:ln>
          </p:spPr>
          <p:txBody>
            <a:bodyPr wrap="none" anchor="ctr"/>
            <a:lstStyle/>
            <a:p>
              <a:endParaRPr lang="en-GB"/>
            </a:p>
          </p:txBody>
        </p:sp>
        <p:sp>
          <p:nvSpPr>
            <p:cNvPr id="27680" name="Oval 59"/>
            <p:cNvSpPr>
              <a:spLocks noChangeArrowheads="1"/>
            </p:cNvSpPr>
            <p:nvPr/>
          </p:nvSpPr>
          <p:spPr bwMode="auto">
            <a:xfrm>
              <a:off x="8572500" y="5081588"/>
              <a:ext cx="100013" cy="84137"/>
            </a:xfrm>
            <a:prstGeom prst="ellipse">
              <a:avLst/>
            </a:prstGeom>
            <a:solidFill>
              <a:srgbClr val="FFCC00"/>
            </a:solidFill>
            <a:ln w="9525">
              <a:solidFill>
                <a:schemeClr val="tx1"/>
              </a:solidFill>
              <a:round/>
              <a:headEnd/>
              <a:tailEnd/>
            </a:ln>
          </p:spPr>
          <p:txBody>
            <a:bodyPr wrap="none" anchor="ctr"/>
            <a:lstStyle/>
            <a:p>
              <a:endParaRPr lang="en-GB"/>
            </a:p>
          </p:txBody>
        </p:sp>
        <p:sp>
          <p:nvSpPr>
            <p:cNvPr id="27681" name="Oval 60"/>
            <p:cNvSpPr>
              <a:spLocks noChangeArrowheads="1"/>
            </p:cNvSpPr>
            <p:nvPr/>
          </p:nvSpPr>
          <p:spPr bwMode="auto">
            <a:xfrm>
              <a:off x="8324850" y="4098925"/>
              <a:ext cx="100013" cy="84138"/>
            </a:xfrm>
            <a:prstGeom prst="ellipse">
              <a:avLst/>
            </a:prstGeom>
            <a:solidFill>
              <a:srgbClr val="FFCC00"/>
            </a:solidFill>
            <a:ln w="9525">
              <a:solidFill>
                <a:schemeClr val="tx1"/>
              </a:solidFill>
              <a:round/>
              <a:headEnd/>
              <a:tailEnd/>
            </a:ln>
          </p:spPr>
          <p:txBody>
            <a:bodyPr wrap="none" anchor="ctr"/>
            <a:lstStyle/>
            <a:p>
              <a:endParaRPr lang="en-GB"/>
            </a:p>
          </p:txBody>
        </p:sp>
        <p:sp>
          <p:nvSpPr>
            <p:cNvPr id="27682" name="Oval 61"/>
            <p:cNvSpPr>
              <a:spLocks noChangeArrowheads="1"/>
            </p:cNvSpPr>
            <p:nvPr/>
          </p:nvSpPr>
          <p:spPr bwMode="auto">
            <a:xfrm>
              <a:off x="8035925" y="4178300"/>
              <a:ext cx="100013" cy="84138"/>
            </a:xfrm>
            <a:prstGeom prst="ellipse">
              <a:avLst/>
            </a:prstGeom>
            <a:solidFill>
              <a:srgbClr val="FFCC00"/>
            </a:solidFill>
            <a:ln w="9525">
              <a:solidFill>
                <a:schemeClr val="tx1"/>
              </a:solidFill>
              <a:round/>
              <a:headEnd/>
              <a:tailEnd/>
            </a:ln>
          </p:spPr>
          <p:txBody>
            <a:bodyPr wrap="none" anchor="ctr"/>
            <a:lstStyle/>
            <a:p>
              <a:endParaRPr lang="en-GB"/>
            </a:p>
          </p:txBody>
        </p:sp>
        <p:sp>
          <p:nvSpPr>
            <p:cNvPr id="27683" name="Oval 62"/>
            <p:cNvSpPr>
              <a:spLocks noChangeArrowheads="1"/>
            </p:cNvSpPr>
            <p:nvPr/>
          </p:nvSpPr>
          <p:spPr bwMode="auto">
            <a:xfrm>
              <a:off x="7935913" y="3173413"/>
              <a:ext cx="100012" cy="84137"/>
            </a:xfrm>
            <a:prstGeom prst="ellipse">
              <a:avLst/>
            </a:prstGeom>
            <a:solidFill>
              <a:srgbClr val="FFCC00"/>
            </a:solidFill>
            <a:ln w="9525">
              <a:solidFill>
                <a:schemeClr val="tx1"/>
              </a:solidFill>
              <a:round/>
              <a:headEnd/>
              <a:tailEnd/>
            </a:ln>
          </p:spPr>
          <p:txBody>
            <a:bodyPr wrap="none" anchor="ctr"/>
            <a:lstStyle/>
            <a:p>
              <a:endParaRPr lang="en-GB"/>
            </a:p>
          </p:txBody>
        </p:sp>
        <p:sp>
          <p:nvSpPr>
            <p:cNvPr id="27684" name="WordArt 63"/>
            <p:cNvSpPr>
              <a:spLocks noChangeArrowheads="1" noChangeShapeType="1" noTextEdit="1"/>
            </p:cNvSpPr>
            <p:nvPr/>
          </p:nvSpPr>
          <p:spPr bwMode="auto">
            <a:xfrm>
              <a:off x="7727950" y="5695950"/>
              <a:ext cx="1190625" cy="874713"/>
            </a:xfrm>
            <a:prstGeom prst="rect">
              <a:avLst/>
            </a:prstGeom>
          </p:spPr>
          <p:txBody>
            <a:bodyPr wrap="none" fromWordArt="1">
              <a:prstTxWarp prst="textCascadeUp">
                <a:avLst>
                  <a:gd name="adj" fmla="val 44444"/>
                </a:avLst>
              </a:prstTxWarp>
              <a:scene3d>
                <a:camera prst="legacyPerspectiveFront">
                  <a:rot lat="20519977" lon="1080000" rev="0"/>
                </a:camera>
                <a:lightRig rig="legacyHarsh2" dir="b"/>
              </a:scene3d>
              <a:sp3d extrusionH="430200" prstMaterial="legacyMatte">
                <a:extrusionClr>
                  <a:srgbClr val="FF6600"/>
                </a:extrusionClr>
              </a:sp3d>
            </a:bodyPr>
            <a:lstStyle/>
            <a:p>
              <a:pPr algn="ctr"/>
              <a:r>
                <a:rPr lang="en-GB" sz="3600" kern="10">
                  <a:ln w="9525">
                    <a:round/>
                    <a:headEnd/>
                    <a:tailEnd/>
                  </a:ln>
                  <a:gradFill rotWithShape="1">
                    <a:gsLst>
                      <a:gs pos="0">
                        <a:srgbClr val="FFE701"/>
                      </a:gs>
                      <a:gs pos="100000">
                        <a:srgbClr val="FE3E02"/>
                      </a:gs>
                    </a:gsLst>
                    <a:lin ang="5400000" scaled="1"/>
                  </a:gradFill>
                  <a:latin typeface="Impact"/>
                </a:rPr>
                <a:t>Waste</a:t>
              </a:r>
            </a:p>
          </p:txBody>
        </p:sp>
      </p:gr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ood wasteger.jpg"/>
          <p:cNvPicPr>
            <a:picLocks noChangeAspect="1"/>
          </p:cNvPicPr>
          <p:nvPr/>
        </p:nvPicPr>
        <p:blipFill rotWithShape="1">
          <a:blip r:embed="rId2" cstate="print">
            <a:extLst>
              <a:ext uri="{28A0092B-C50C-407E-A947-70E740481C1C}">
                <a14:useLocalDpi xmlns="" xmlns:a14="http://schemas.microsoft.com/office/drawing/2010/main" val="0"/>
              </a:ext>
            </a:extLst>
          </a:blip>
          <a:srcRect b="11058"/>
          <a:stretch/>
        </p:blipFill>
        <p:spPr>
          <a:xfrm>
            <a:off x="180115" y="1544771"/>
            <a:ext cx="8756060" cy="4918329"/>
          </a:xfrm>
          <a:prstGeom prst="rect">
            <a:avLst/>
          </a:prstGeom>
        </p:spPr>
      </p:pic>
      <p:sp>
        <p:nvSpPr>
          <p:cNvPr id="5" name="Rectangle 2"/>
          <p:cNvSpPr>
            <a:spLocks noChangeArrowheads="1"/>
          </p:cNvSpPr>
          <p:nvPr/>
        </p:nvSpPr>
        <p:spPr bwMode="auto">
          <a:xfrm>
            <a:off x="2402819" y="292310"/>
            <a:ext cx="4302781" cy="584775"/>
          </a:xfrm>
          <a:prstGeom prst="rect">
            <a:avLst/>
          </a:prstGeom>
          <a:noFill/>
          <a:ln w="9525">
            <a:noFill/>
            <a:miter lim="800000"/>
            <a:headEnd/>
            <a:tailEnd/>
          </a:ln>
        </p:spPr>
        <p:txBody>
          <a:bodyPr wrap="none">
            <a:spAutoFit/>
          </a:bodyPr>
          <a:lstStyle/>
          <a:p>
            <a:pPr algn="r"/>
            <a:r>
              <a:rPr lang="en-GB" sz="3200" b="1" dirty="0" smtClean="0">
                <a:solidFill>
                  <a:srgbClr val="000000"/>
                </a:solidFill>
              </a:rPr>
              <a:t>Reducing </a:t>
            </a:r>
            <a:r>
              <a:rPr lang="en-GB" sz="3200" b="1" dirty="0">
                <a:solidFill>
                  <a:srgbClr val="000000"/>
                </a:solidFill>
              </a:rPr>
              <a:t>food waste</a:t>
            </a:r>
          </a:p>
        </p:txBody>
      </p:sp>
      <p:sp>
        <p:nvSpPr>
          <p:cNvPr id="6"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7"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
        <p:nvSpPr>
          <p:cNvPr id="8" name="TextBox 7"/>
          <p:cNvSpPr txBox="1"/>
          <p:nvPr/>
        </p:nvSpPr>
        <p:spPr>
          <a:xfrm>
            <a:off x="3920837" y="6470073"/>
            <a:ext cx="5112328" cy="307777"/>
          </a:xfrm>
          <a:prstGeom prst="rect">
            <a:avLst/>
          </a:prstGeom>
          <a:noFill/>
        </p:spPr>
        <p:txBody>
          <a:bodyPr wrap="square" rtlCol="0">
            <a:spAutoFit/>
          </a:bodyPr>
          <a:lstStyle/>
          <a:p>
            <a:pPr algn="r"/>
            <a:r>
              <a:rPr lang="en-GB" sz="1400" i="1" dirty="0" smtClean="0">
                <a:solidFill>
                  <a:schemeClr val="bg2"/>
                </a:solidFill>
              </a:rPr>
              <a:t>Derived from </a:t>
            </a:r>
            <a:r>
              <a:rPr lang="en-GB" sz="1400" i="1" dirty="0" err="1" smtClean="0">
                <a:solidFill>
                  <a:schemeClr val="bg2"/>
                </a:solidFill>
              </a:rPr>
              <a:t>Lundqvist</a:t>
            </a:r>
            <a:r>
              <a:rPr lang="en-GB" sz="1400" i="1" dirty="0" smtClean="0">
                <a:solidFill>
                  <a:schemeClr val="bg2"/>
                </a:solidFill>
              </a:rPr>
              <a:t>, 2009 </a:t>
            </a:r>
            <a:r>
              <a:rPr lang="en-GB" sz="1400" i="1" dirty="0">
                <a:solidFill>
                  <a:schemeClr val="bg2"/>
                </a:solidFill>
              </a:rPr>
              <a:t>&amp;</a:t>
            </a:r>
            <a:r>
              <a:rPr lang="en-GB" sz="1400" i="1" dirty="0" smtClean="0">
                <a:solidFill>
                  <a:schemeClr val="bg2"/>
                </a:solidFill>
              </a:rPr>
              <a:t> Godfray et al, 2010</a:t>
            </a:r>
            <a:endParaRPr lang="en-GB" sz="1400" i="1" dirty="0">
              <a:solidFill>
                <a:schemeClr val="bg2"/>
              </a:solidFill>
            </a:endParaRPr>
          </a:p>
        </p:txBody>
      </p:sp>
    </p:spTree>
    <p:extLst>
      <p:ext uri="{BB962C8B-B14F-4D97-AF65-F5344CB8AC3E}">
        <p14:creationId xmlns="" xmlns:p14="http://schemas.microsoft.com/office/powerpoint/2010/main" val="1317151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5"/>
          <p:cNvSpPr txBox="1">
            <a:spLocks noChangeArrowheads="1"/>
          </p:cNvSpPr>
          <p:nvPr/>
        </p:nvSpPr>
        <p:spPr bwMode="auto">
          <a:xfrm>
            <a:off x="304800" y="2895600"/>
            <a:ext cx="3625850" cy="1969770"/>
          </a:xfrm>
          <a:prstGeom prst="rect">
            <a:avLst/>
          </a:prstGeom>
          <a:solidFill>
            <a:srgbClr val="99C172">
              <a:alpha val="50195"/>
            </a:srgbClr>
          </a:solidFill>
          <a:ln w="9525">
            <a:solidFill>
              <a:schemeClr val="tx1"/>
            </a:solidFill>
            <a:miter lim="800000"/>
            <a:headEnd/>
            <a:tailEnd/>
          </a:ln>
        </p:spPr>
        <p:txBody>
          <a:bodyPr wrap="square">
            <a:spAutoFit/>
          </a:bodyPr>
          <a:lstStyle/>
          <a:p>
            <a:pPr algn="ctr">
              <a:defRPr/>
            </a:pPr>
            <a:r>
              <a:rPr lang="en-US" sz="2400" b="1" dirty="0">
                <a:latin typeface="+mn-lt"/>
              </a:rPr>
              <a:t>Food System ACTIVITIES</a:t>
            </a:r>
          </a:p>
          <a:p>
            <a:pPr algn="ctr">
              <a:defRPr/>
            </a:pPr>
            <a:r>
              <a:rPr lang="en-GB" dirty="0">
                <a:latin typeface="+mn-lt"/>
              </a:rPr>
              <a:t>Producing food</a:t>
            </a:r>
          </a:p>
          <a:p>
            <a:pPr algn="ctr">
              <a:defRPr/>
            </a:pPr>
            <a:r>
              <a:rPr lang="en-GB" dirty="0">
                <a:latin typeface="+mn-lt"/>
              </a:rPr>
              <a:t>Processing &amp; Packaging food</a:t>
            </a:r>
          </a:p>
          <a:p>
            <a:pPr algn="ctr">
              <a:defRPr/>
            </a:pPr>
            <a:r>
              <a:rPr lang="en-GB" dirty="0">
                <a:latin typeface="+mn-lt"/>
              </a:rPr>
              <a:t>Distributing &amp; Retailing food</a:t>
            </a:r>
          </a:p>
          <a:p>
            <a:pPr algn="ctr">
              <a:defRPr/>
            </a:pPr>
            <a:r>
              <a:rPr lang="en-GB" dirty="0">
                <a:latin typeface="+mn-lt"/>
              </a:rPr>
              <a:t>Consuming food</a:t>
            </a:r>
            <a:endParaRPr lang="en-GB" sz="2000" dirty="0">
              <a:latin typeface="+mn-lt"/>
            </a:endParaRPr>
          </a:p>
        </p:txBody>
      </p:sp>
      <p:pic>
        <p:nvPicPr>
          <p:cNvPr id="17409" name="Picture 1"/>
          <p:cNvPicPr>
            <a:picLocks noChangeAspect="1" noChangeArrowheads="1"/>
          </p:cNvPicPr>
          <p:nvPr/>
        </p:nvPicPr>
        <p:blipFill>
          <a:blip r:embed="rId3" cstate="print"/>
          <a:srcRect/>
          <a:stretch>
            <a:fillRect/>
          </a:stretch>
        </p:blipFill>
        <p:spPr bwMode="auto">
          <a:xfrm>
            <a:off x="4648200" y="2590800"/>
            <a:ext cx="4267200" cy="2972082"/>
          </a:xfrm>
          <a:prstGeom prst="rect">
            <a:avLst/>
          </a:prstGeom>
          <a:noFill/>
          <a:ln w="9525">
            <a:noFill/>
            <a:miter lim="800000"/>
            <a:headEnd/>
            <a:tailEnd/>
          </a:ln>
          <a:effectLst/>
        </p:spPr>
      </p:pic>
      <p:cxnSp>
        <p:nvCxnSpPr>
          <p:cNvPr id="6" name="Straight Arrow Connector 5"/>
          <p:cNvCxnSpPr/>
          <p:nvPr/>
        </p:nvCxnSpPr>
        <p:spPr>
          <a:xfrm>
            <a:off x="4238625" y="3886200"/>
            <a:ext cx="533400" cy="158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191000" y="3040559"/>
            <a:ext cx="533400" cy="769441"/>
          </a:xfrm>
          <a:prstGeom prst="rect">
            <a:avLst/>
          </a:prstGeom>
          <a:noFill/>
        </p:spPr>
        <p:txBody>
          <a:bodyPr wrap="square" rtlCol="0">
            <a:spAutoFit/>
          </a:bodyPr>
          <a:lstStyle/>
          <a:p>
            <a:r>
              <a:rPr lang="en-GB" sz="4400" b="1" dirty="0" smtClean="0"/>
              <a:t>?</a:t>
            </a:r>
            <a:endParaRPr lang="en-GB" sz="4400" b="1" dirty="0"/>
          </a:p>
        </p:txBody>
      </p:sp>
      <p:sp>
        <p:nvSpPr>
          <p:cNvPr id="7" name="TextBox 6"/>
          <p:cNvSpPr txBox="1"/>
          <p:nvPr/>
        </p:nvSpPr>
        <p:spPr>
          <a:xfrm>
            <a:off x="990600" y="38100"/>
            <a:ext cx="7162800" cy="2062103"/>
          </a:xfrm>
          <a:prstGeom prst="rect">
            <a:avLst/>
          </a:prstGeom>
          <a:noFill/>
        </p:spPr>
        <p:txBody>
          <a:bodyPr wrap="square" rtlCol="0">
            <a:spAutoFit/>
          </a:bodyPr>
          <a:lstStyle/>
          <a:p>
            <a:pPr algn="ctr"/>
            <a:r>
              <a:rPr lang="en-GB" sz="3200" b="1" dirty="0" smtClean="0"/>
              <a:t>So what are the contributions of Food Systems to crossing</a:t>
            </a:r>
          </a:p>
          <a:p>
            <a:pPr algn="ctr"/>
            <a:endParaRPr lang="en-GB" sz="3200" b="1" dirty="0"/>
          </a:p>
          <a:p>
            <a:pPr algn="ctr"/>
            <a:r>
              <a:rPr lang="en-GB" sz="3200" b="1" dirty="0" smtClean="0"/>
              <a:t>Planetary Boundaries?</a:t>
            </a:r>
            <a:endParaRPr lang="en-GB" sz="3200" b="1" dirty="0"/>
          </a:p>
        </p:txBody>
      </p:sp>
      <p:sp>
        <p:nvSpPr>
          <p:cNvPr id="8"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9"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Box 3"/>
          <p:cNvSpPr txBox="1">
            <a:spLocks noChangeArrowheads="1"/>
          </p:cNvSpPr>
          <p:nvPr/>
        </p:nvSpPr>
        <p:spPr bwMode="auto">
          <a:xfrm>
            <a:off x="381000" y="1471613"/>
            <a:ext cx="8458200" cy="3786187"/>
          </a:xfrm>
          <a:prstGeom prst="rect">
            <a:avLst/>
          </a:prstGeom>
          <a:noFill/>
          <a:ln w="9525">
            <a:noFill/>
            <a:miter lim="800000"/>
            <a:headEnd/>
            <a:tailEnd/>
          </a:ln>
        </p:spPr>
        <p:txBody>
          <a:bodyPr>
            <a:spAutoFit/>
          </a:bodyPr>
          <a:lstStyle/>
          <a:p>
            <a:pPr marL="273050" indent="-273050">
              <a:buFont typeface="Arial" pitchFamily="34" charset="0"/>
              <a:buChar char="•"/>
            </a:pPr>
            <a:r>
              <a:rPr lang="en-GB" sz="2400" dirty="0"/>
              <a:t>Every household in the UK wastes between £250 and £400 of food per year</a:t>
            </a:r>
          </a:p>
          <a:p>
            <a:pPr marL="273050" indent="-273050">
              <a:buFont typeface="Arial" pitchFamily="34" charset="0"/>
              <a:buChar char="•"/>
            </a:pPr>
            <a:endParaRPr lang="en-GB" sz="2400" dirty="0"/>
          </a:p>
          <a:p>
            <a:pPr marL="273050" indent="-273050">
              <a:buFont typeface="Arial" pitchFamily="34" charset="0"/>
              <a:buChar char="•"/>
            </a:pPr>
            <a:r>
              <a:rPr lang="en-GB" sz="2400" dirty="0"/>
              <a:t>Avoidable waste of cereal-based food in the UK and USA could lift 224 million people out of hunger</a:t>
            </a:r>
          </a:p>
          <a:p>
            <a:pPr marL="273050" indent="-273050">
              <a:buFont typeface="Arial" pitchFamily="34" charset="0"/>
              <a:buChar char="•"/>
            </a:pPr>
            <a:endParaRPr lang="en-GB" sz="2400" dirty="0"/>
          </a:p>
          <a:p>
            <a:pPr marL="273050" indent="-273050">
              <a:buFont typeface="Arial" pitchFamily="34" charset="0"/>
              <a:buChar char="•"/>
            </a:pPr>
            <a:r>
              <a:rPr lang="en-GB" sz="2400" dirty="0"/>
              <a:t>Producing and distributing edible food that goes to waste accounts for around 5% of all UK GHG emissions</a:t>
            </a:r>
          </a:p>
          <a:p>
            <a:pPr marL="273050" indent="-273050"/>
            <a:endParaRPr lang="en-GB" sz="2400" dirty="0"/>
          </a:p>
          <a:p>
            <a:pPr marL="273050" indent="-273050" algn="r"/>
            <a:r>
              <a:rPr lang="en-GB" sz="2400" i="1" dirty="0"/>
              <a:t>Food Ethics Council, 2009 </a:t>
            </a:r>
          </a:p>
        </p:txBody>
      </p:sp>
      <p:sp>
        <p:nvSpPr>
          <p:cNvPr id="47107" name="Rectangle 2"/>
          <p:cNvSpPr>
            <a:spLocks noChangeArrowheads="1"/>
          </p:cNvSpPr>
          <p:nvPr/>
        </p:nvSpPr>
        <p:spPr bwMode="auto">
          <a:xfrm>
            <a:off x="2402819" y="292310"/>
            <a:ext cx="4302781" cy="584775"/>
          </a:xfrm>
          <a:prstGeom prst="rect">
            <a:avLst/>
          </a:prstGeom>
          <a:noFill/>
          <a:ln w="9525">
            <a:noFill/>
            <a:miter lim="800000"/>
            <a:headEnd/>
            <a:tailEnd/>
          </a:ln>
        </p:spPr>
        <p:txBody>
          <a:bodyPr wrap="none">
            <a:spAutoFit/>
          </a:bodyPr>
          <a:lstStyle/>
          <a:p>
            <a:pPr algn="r"/>
            <a:r>
              <a:rPr lang="en-GB" sz="3200" b="1" dirty="0" smtClean="0">
                <a:solidFill>
                  <a:srgbClr val="000000"/>
                </a:solidFill>
              </a:rPr>
              <a:t>Reducing </a:t>
            </a:r>
            <a:r>
              <a:rPr lang="en-GB" sz="3200" b="1" dirty="0">
                <a:solidFill>
                  <a:srgbClr val="000000"/>
                </a:solidFill>
              </a:rPr>
              <a:t>food waste</a:t>
            </a:r>
          </a:p>
        </p:txBody>
      </p:sp>
      <p:sp>
        <p:nvSpPr>
          <p:cNvPr id="4" name="TextBox 3"/>
          <p:cNvSpPr txBox="1"/>
          <p:nvPr/>
        </p:nvSpPr>
        <p:spPr>
          <a:xfrm>
            <a:off x="457200" y="5505271"/>
            <a:ext cx="8229600" cy="1200329"/>
          </a:xfrm>
          <a:prstGeom prst="rect">
            <a:avLst/>
          </a:prstGeom>
          <a:noFill/>
        </p:spPr>
        <p:txBody>
          <a:bodyPr wrap="square" rtlCol="0">
            <a:spAutoFit/>
          </a:bodyPr>
          <a:lstStyle/>
          <a:p>
            <a:pPr algn="ctr"/>
            <a:r>
              <a:rPr lang="en-GB" sz="2400" b="1" dirty="0" smtClean="0">
                <a:solidFill>
                  <a:srgbClr val="FF0000"/>
                </a:solidFill>
              </a:rPr>
              <a:t>Alleviating food insecurity by reducing food waste is as important as by increasing food production</a:t>
            </a:r>
            <a:r>
              <a:rPr lang="en-GB" sz="2400" b="1" dirty="0">
                <a:solidFill>
                  <a:srgbClr val="FF0000"/>
                </a:solidFill>
              </a:rPr>
              <a:t> </a:t>
            </a:r>
            <a:r>
              <a:rPr lang="en-GB" sz="2400" b="1" dirty="0" smtClean="0">
                <a:solidFill>
                  <a:srgbClr val="FF0000"/>
                </a:solidFill>
              </a:rPr>
              <a:t>…</a:t>
            </a:r>
          </a:p>
          <a:p>
            <a:pPr algn="ctr"/>
            <a:r>
              <a:rPr lang="en-GB" sz="2400" b="1" dirty="0" smtClean="0">
                <a:solidFill>
                  <a:srgbClr val="FF0000"/>
                </a:solidFill>
              </a:rPr>
              <a:t>… environmentally, economically and ethically!</a:t>
            </a:r>
            <a:endParaRPr lang="en-GB" sz="2400" b="1" dirty="0">
              <a:solidFill>
                <a:srgbClr val="FF0000"/>
              </a:solidFill>
            </a:endParaRPr>
          </a:p>
        </p:txBody>
      </p:sp>
      <p:sp>
        <p:nvSpPr>
          <p:cNvPr id="5"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6"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extLst>
      <p:ext uri="{BB962C8B-B14F-4D97-AF65-F5344CB8AC3E}">
        <p14:creationId xmlns="" xmlns:p14="http://schemas.microsoft.com/office/powerpoint/2010/main" val="3249775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p:cNvPicPr>
            <a:picLocks noChangeAspect="1" noChangeArrowheads="1"/>
          </p:cNvPicPr>
          <p:nvPr/>
        </p:nvPicPr>
        <p:blipFill>
          <a:blip r:embed="rId3" cstate="print"/>
          <a:srcRect/>
          <a:stretch>
            <a:fillRect/>
          </a:stretch>
        </p:blipFill>
        <p:spPr bwMode="auto">
          <a:xfrm>
            <a:off x="4648200" y="1447800"/>
            <a:ext cx="4267200" cy="2972082"/>
          </a:xfrm>
          <a:prstGeom prst="rect">
            <a:avLst/>
          </a:prstGeom>
          <a:noFill/>
          <a:ln w="9525">
            <a:noFill/>
            <a:miter lim="800000"/>
            <a:headEnd/>
            <a:tailEnd/>
          </a:ln>
          <a:effectLst/>
        </p:spPr>
      </p:pic>
      <p:grpSp>
        <p:nvGrpSpPr>
          <p:cNvPr id="2" name="Group 27"/>
          <p:cNvGrpSpPr/>
          <p:nvPr/>
        </p:nvGrpSpPr>
        <p:grpSpPr>
          <a:xfrm>
            <a:off x="4191000" y="2743200"/>
            <a:ext cx="581025" cy="228600"/>
            <a:chOff x="4191000" y="3581400"/>
            <a:chExt cx="581025" cy="228600"/>
          </a:xfrm>
        </p:grpSpPr>
        <p:cxnSp>
          <p:nvCxnSpPr>
            <p:cNvPr id="6" name="Straight Arrow Connector 5"/>
            <p:cNvCxnSpPr/>
            <p:nvPr/>
          </p:nvCxnSpPr>
          <p:spPr>
            <a:xfrm>
              <a:off x="4238625" y="3581400"/>
              <a:ext cx="533400" cy="158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4191000" y="3808413"/>
              <a:ext cx="533400" cy="158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pic>
        <p:nvPicPr>
          <p:cNvPr id="29" name="Picture 4" descr="bigmac"/>
          <p:cNvPicPr>
            <a:picLocks noChangeAspect="1" noChangeArrowheads="1"/>
          </p:cNvPicPr>
          <p:nvPr/>
        </p:nvPicPr>
        <p:blipFill>
          <a:blip r:embed="rId4" cstate="print"/>
          <a:srcRect/>
          <a:stretch>
            <a:fillRect/>
          </a:stretch>
        </p:blipFill>
        <p:spPr bwMode="auto">
          <a:xfrm>
            <a:off x="76200" y="1447800"/>
            <a:ext cx="4114800" cy="3048000"/>
          </a:xfrm>
          <a:prstGeom prst="rect">
            <a:avLst/>
          </a:prstGeom>
          <a:noFill/>
          <a:ln w="9525">
            <a:noFill/>
            <a:miter lim="800000"/>
            <a:headEnd/>
            <a:tailEnd/>
          </a:ln>
        </p:spPr>
      </p:pic>
      <p:sp>
        <p:nvSpPr>
          <p:cNvPr id="10" name="TextBox 9"/>
          <p:cNvSpPr txBox="1"/>
          <p:nvPr/>
        </p:nvSpPr>
        <p:spPr>
          <a:xfrm>
            <a:off x="1905000" y="5638800"/>
            <a:ext cx="4876800" cy="646331"/>
          </a:xfrm>
          <a:prstGeom prst="rect">
            <a:avLst/>
          </a:prstGeom>
          <a:noFill/>
        </p:spPr>
        <p:txBody>
          <a:bodyPr wrap="square" rtlCol="0">
            <a:spAutoFit/>
          </a:bodyPr>
          <a:lstStyle/>
          <a:p>
            <a:pPr algn="ctr"/>
            <a:r>
              <a:rPr lang="en-GB" sz="3600" b="1" dirty="0" smtClean="0"/>
              <a:t>Thank you!</a:t>
            </a:r>
            <a:endParaRPr lang="en-GB" sz="3600" b="1" dirty="0"/>
          </a:p>
        </p:txBody>
      </p:sp>
      <p:sp>
        <p:nvSpPr>
          <p:cNvPr id="11" name="TextBox 10"/>
          <p:cNvSpPr txBox="1"/>
          <p:nvPr/>
        </p:nvSpPr>
        <p:spPr>
          <a:xfrm>
            <a:off x="4191000" y="1905000"/>
            <a:ext cx="533400" cy="769441"/>
          </a:xfrm>
          <a:prstGeom prst="rect">
            <a:avLst/>
          </a:prstGeom>
          <a:noFill/>
        </p:spPr>
        <p:txBody>
          <a:bodyPr wrap="square" rtlCol="0">
            <a:spAutoFit/>
          </a:bodyPr>
          <a:lstStyle/>
          <a:p>
            <a:r>
              <a:rPr lang="en-GB" sz="4400" b="1" dirty="0" smtClean="0"/>
              <a:t>?</a:t>
            </a:r>
            <a:endParaRPr lang="en-GB" sz="4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a:blip r:embed="rId3" cstate="print"/>
          <a:srcRect/>
          <a:stretch>
            <a:fillRect/>
          </a:stretch>
        </p:blipFill>
        <p:spPr bwMode="auto">
          <a:xfrm>
            <a:off x="44072" y="0"/>
            <a:ext cx="5823328" cy="9067800"/>
          </a:xfrm>
          <a:prstGeom prst="rect">
            <a:avLst/>
          </a:prstGeom>
          <a:noFill/>
          <a:ln w="9525">
            <a:noFill/>
            <a:miter lim="800000"/>
            <a:headEnd/>
            <a:tailEnd/>
          </a:ln>
        </p:spPr>
      </p:pic>
      <p:sp>
        <p:nvSpPr>
          <p:cNvPr id="3" name="TextBox 2"/>
          <p:cNvSpPr txBox="1"/>
          <p:nvPr/>
        </p:nvSpPr>
        <p:spPr>
          <a:xfrm>
            <a:off x="5638800" y="1524000"/>
            <a:ext cx="3505200" cy="5016758"/>
          </a:xfrm>
          <a:prstGeom prst="rect">
            <a:avLst/>
          </a:prstGeom>
          <a:noFill/>
        </p:spPr>
        <p:txBody>
          <a:bodyPr wrap="square" rtlCol="0">
            <a:spAutoFit/>
          </a:bodyPr>
          <a:lstStyle/>
          <a:p>
            <a:pPr algn="ctr"/>
            <a:r>
              <a:rPr lang="en-GB" sz="3200" b="1" dirty="0" smtClean="0"/>
              <a:t>1: Agriculture as a driver of Land-cover Change</a:t>
            </a:r>
          </a:p>
          <a:p>
            <a:pPr algn="ctr"/>
            <a:endParaRPr lang="en-GB" sz="3200" b="1" dirty="0" smtClean="0"/>
          </a:p>
          <a:p>
            <a:pPr algn="ctr"/>
            <a:r>
              <a:rPr lang="en-GB" sz="3200" i="1" dirty="0" smtClean="0"/>
              <a:t>Extensification</a:t>
            </a:r>
            <a:endParaRPr lang="en-GB" sz="3200" i="1" dirty="0"/>
          </a:p>
          <a:p>
            <a:pPr algn="ctr"/>
            <a:endParaRPr lang="en-GB" sz="3200" i="1" dirty="0" smtClean="0"/>
          </a:p>
          <a:p>
            <a:pPr algn="ctr"/>
            <a:r>
              <a:rPr lang="en-GB" sz="3200" i="1" dirty="0" smtClean="0"/>
              <a:t>Pressure on many (?all) Planetary Boundaries</a:t>
            </a:r>
          </a:p>
          <a:p>
            <a:pPr algn="ctr"/>
            <a:endParaRPr lang="en-GB" sz="3200" i="1" dirty="0"/>
          </a:p>
        </p:txBody>
      </p:sp>
      <p:sp>
        <p:nvSpPr>
          <p:cNvPr id="2" name="TextBox 1"/>
          <p:cNvSpPr txBox="1"/>
          <p:nvPr/>
        </p:nvSpPr>
        <p:spPr>
          <a:xfrm>
            <a:off x="6172200" y="6550223"/>
            <a:ext cx="2971800" cy="307777"/>
          </a:xfrm>
          <a:prstGeom prst="rect">
            <a:avLst/>
          </a:prstGeom>
          <a:noFill/>
        </p:spPr>
        <p:txBody>
          <a:bodyPr wrap="square" rtlCol="0">
            <a:spAutoFit/>
          </a:bodyPr>
          <a:lstStyle/>
          <a:p>
            <a:r>
              <a:rPr lang="en-GB" sz="1400" i="1" dirty="0" smtClean="0">
                <a:solidFill>
                  <a:schemeClr val="bg2"/>
                </a:solidFill>
              </a:rPr>
              <a:t>Millennium Ecosystem Assessment</a:t>
            </a:r>
            <a:endParaRPr lang="en-GB" sz="1400" i="1" dirty="0">
              <a:solidFill>
                <a:schemeClr val="bg2"/>
              </a:solidFill>
            </a:endParaRPr>
          </a:p>
        </p:txBody>
      </p:sp>
    </p:spTree>
    <p:extLst>
      <p:ext uri="{BB962C8B-B14F-4D97-AF65-F5344CB8AC3E}">
        <p14:creationId xmlns="" xmlns:p14="http://schemas.microsoft.com/office/powerpoint/2010/main" val="2562475815"/>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1938338" y="1104900"/>
            <a:ext cx="9144000" cy="0"/>
          </a:xfrm>
          <a:prstGeom prst="rect">
            <a:avLst/>
          </a:prstGeom>
          <a:noFill/>
          <a:ln w="9525">
            <a:noFill/>
            <a:miter lim="800000"/>
            <a:headEnd/>
            <a:tailEnd/>
          </a:ln>
        </p:spPr>
        <p:txBody>
          <a:bodyPr>
            <a:spAutoFit/>
          </a:bodyPr>
          <a:lstStyle/>
          <a:p>
            <a:endParaRPr lang="en-US"/>
          </a:p>
        </p:txBody>
      </p:sp>
      <p:grpSp>
        <p:nvGrpSpPr>
          <p:cNvPr id="13316" name="Group 6"/>
          <p:cNvGrpSpPr>
            <a:grpSpLocks/>
          </p:cNvGrpSpPr>
          <p:nvPr/>
        </p:nvGrpSpPr>
        <p:grpSpPr bwMode="auto">
          <a:xfrm>
            <a:off x="153988" y="990600"/>
            <a:ext cx="8712200" cy="5522913"/>
            <a:chOff x="153988" y="946150"/>
            <a:chExt cx="8712200" cy="5522913"/>
          </a:xfrm>
        </p:grpSpPr>
        <p:pic>
          <p:nvPicPr>
            <p:cNvPr id="13318" name="Picture 3"/>
            <p:cNvPicPr>
              <a:picLocks noChangeAspect="1" noChangeArrowheads="1"/>
            </p:cNvPicPr>
            <p:nvPr/>
          </p:nvPicPr>
          <p:blipFill>
            <a:blip r:embed="rId3" cstate="print"/>
            <a:srcRect/>
            <a:stretch>
              <a:fillRect/>
            </a:stretch>
          </p:blipFill>
          <p:spPr bwMode="auto">
            <a:xfrm>
              <a:off x="153988" y="946150"/>
              <a:ext cx="8712200" cy="5522913"/>
            </a:xfrm>
            <a:prstGeom prst="rect">
              <a:avLst/>
            </a:prstGeom>
            <a:noFill/>
            <a:ln w="9525">
              <a:noFill/>
              <a:miter lim="800000"/>
              <a:headEnd/>
              <a:tailEnd/>
            </a:ln>
          </p:spPr>
        </p:pic>
        <p:sp>
          <p:nvSpPr>
            <p:cNvPr id="13319" name="TextBox 5"/>
            <p:cNvSpPr txBox="1">
              <a:spLocks noChangeArrowheads="1"/>
            </p:cNvSpPr>
            <p:nvPr/>
          </p:nvSpPr>
          <p:spPr bwMode="auto">
            <a:xfrm>
              <a:off x="331080" y="3594568"/>
              <a:ext cx="1954924" cy="830997"/>
            </a:xfrm>
            <a:prstGeom prst="rect">
              <a:avLst/>
            </a:prstGeom>
            <a:solidFill>
              <a:schemeClr val="bg1"/>
            </a:solidFill>
            <a:ln w="9525">
              <a:noFill/>
              <a:miter lim="800000"/>
              <a:headEnd/>
              <a:tailEnd/>
            </a:ln>
          </p:spPr>
          <p:txBody>
            <a:bodyPr>
              <a:spAutoFit/>
            </a:bodyPr>
            <a:lstStyle/>
            <a:p>
              <a:pPr algn="ctr"/>
              <a:r>
                <a:rPr lang="en-GB" sz="2400" b="1">
                  <a:solidFill>
                    <a:srgbClr val="FF0000"/>
                  </a:solidFill>
                </a:rPr>
                <a:t>Agriculture</a:t>
              </a:r>
            </a:p>
            <a:p>
              <a:pPr algn="ctr"/>
              <a:r>
                <a:rPr lang="en-GB" sz="2400" b="1">
                  <a:solidFill>
                    <a:srgbClr val="FF0000"/>
                  </a:solidFill>
                </a:rPr>
                <a:t>13%</a:t>
              </a:r>
            </a:p>
          </p:txBody>
        </p:sp>
      </p:grpSp>
      <p:sp>
        <p:nvSpPr>
          <p:cNvPr id="8" name="Text Box 10"/>
          <p:cNvSpPr txBox="1">
            <a:spLocks noChangeArrowheads="1"/>
          </p:cNvSpPr>
          <p:nvPr/>
        </p:nvSpPr>
        <p:spPr bwMode="auto">
          <a:xfrm>
            <a:off x="3600450" y="2387600"/>
            <a:ext cx="4781550" cy="2032000"/>
          </a:xfrm>
          <a:prstGeom prst="rect">
            <a:avLst/>
          </a:prstGeom>
          <a:solidFill>
            <a:schemeClr val="bg1"/>
          </a:solidFill>
          <a:ln w="25400">
            <a:solidFill>
              <a:srgbClr val="FF0000"/>
            </a:solidFill>
            <a:miter lim="800000"/>
            <a:headEnd/>
            <a:tailEnd/>
          </a:ln>
        </p:spPr>
        <p:txBody>
          <a:bodyPr>
            <a:spAutoFit/>
          </a:bodyPr>
          <a:lstStyle/>
          <a:p>
            <a:pPr>
              <a:spcBef>
                <a:spcPct val="50000"/>
              </a:spcBef>
            </a:pPr>
            <a:r>
              <a:rPr lang="en-GB" sz="2800" b="1">
                <a:latin typeface="Calibri" pitchFamily="34" charset="0"/>
              </a:rPr>
              <a:t>70% of arable GHG emissions connected with N fertilizer (manufacture, use):</a:t>
            </a:r>
          </a:p>
          <a:p>
            <a:pPr>
              <a:spcBef>
                <a:spcPct val="50000"/>
              </a:spcBef>
            </a:pPr>
            <a:r>
              <a:rPr lang="en-GB" sz="2800" b="1">
                <a:latin typeface="Calibri" pitchFamily="34" charset="0"/>
              </a:rPr>
              <a:t>CO</a:t>
            </a:r>
            <a:r>
              <a:rPr lang="en-GB" sz="2800" b="1" baseline="-25000">
                <a:latin typeface="Calibri" pitchFamily="34" charset="0"/>
              </a:rPr>
              <a:t>2</a:t>
            </a:r>
            <a:r>
              <a:rPr lang="en-GB" sz="2800" b="1">
                <a:latin typeface="Calibri" pitchFamily="34" charset="0"/>
              </a:rPr>
              <a:t> &amp; N</a:t>
            </a:r>
            <a:r>
              <a:rPr lang="en-GB" sz="2800" b="1" baseline="-25000">
                <a:latin typeface="Calibri" pitchFamily="34" charset="0"/>
              </a:rPr>
              <a:t>2</a:t>
            </a:r>
            <a:r>
              <a:rPr lang="en-GB" sz="2800" b="1">
                <a:latin typeface="Calibri" pitchFamily="34" charset="0"/>
              </a:rPr>
              <a:t>O</a:t>
            </a:r>
          </a:p>
        </p:txBody>
      </p:sp>
      <p:sp>
        <p:nvSpPr>
          <p:cNvPr id="9" name="Rectangle 8"/>
          <p:cNvSpPr/>
          <p:nvPr/>
        </p:nvSpPr>
        <p:spPr>
          <a:xfrm>
            <a:off x="8610600" y="685800"/>
            <a:ext cx="457200" cy="533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52" name="Text Box 4"/>
          <p:cNvSpPr txBox="1">
            <a:spLocks noChangeArrowheads="1"/>
          </p:cNvSpPr>
          <p:nvPr/>
        </p:nvSpPr>
        <p:spPr bwMode="auto">
          <a:xfrm>
            <a:off x="76200" y="253425"/>
            <a:ext cx="8966200" cy="5847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eaLnBrk="0" hangingPunct="0">
              <a:defRPr sz="3200" b="1">
                <a:solidFill>
                  <a:schemeClr val="tx2"/>
                </a:solidFill>
                <a:latin typeface="+mj-lt"/>
                <a:ea typeface="+mj-ea"/>
                <a:cs typeface="+mj-cs"/>
              </a:defRPr>
            </a:lvl1pPr>
            <a:lvl2pPr algn="ctr" eaLnBrk="0" hangingPunct="0">
              <a:defRPr sz="4400">
                <a:solidFill>
                  <a:schemeClr val="tx2"/>
                </a:solidFill>
                <a:latin typeface="Arial" charset="0"/>
              </a:defRPr>
            </a:lvl2pPr>
            <a:lvl3pPr algn="ctr" eaLnBrk="0" hangingPunct="0">
              <a:defRPr sz="4400">
                <a:solidFill>
                  <a:schemeClr val="tx2"/>
                </a:solidFill>
                <a:latin typeface="Arial" charset="0"/>
              </a:defRPr>
            </a:lvl3pPr>
            <a:lvl4pPr algn="ctr" eaLnBrk="0" hangingPunct="0">
              <a:defRPr sz="4400">
                <a:solidFill>
                  <a:schemeClr val="tx2"/>
                </a:solidFill>
                <a:latin typeface="Arial" charset="0"/>
              </a:defRPr>
            </a:lvl4pPr>
            <a:lvl5pPr algn="ctr" eaLnBrk="0" hangingPunct="0">
              <a:defRPr sz="4400">
                <a:solidFill>
                  <a:schemeClr val="tx2"/>
                </a:solidFill>
                <a:latin typeface="Arial" charset="0"/>
              </a:defRPr>
            </a:lvl5pPr>
            <a:lvl6pPr marL="457200" algn="ctr" fontAlgn="base">
              <a:spcBef>
                <a:spcPct val="0"/>
              </a:spcBef>
              <a:spcAft>
                <a:spcPct val="0"/>
              </a:spcAft>
              <a:defRPr sz="4400">
                <a:solidFill>
                  <a:schemeClr val="tx2"/>
                </a:solidFill>
                <a:latin typeface="Arial" charset="0"/>
              </a:defRPr>
            </a:lvl6pPr>
            <a:lvl7pPr marL="914400" algn="ctr" fontAlgn="base">
              <a:spcBef>
                <a:spcPct val="0"/>
              </a:spcBef>
              <a:spcAft>
                <a:spcPct val="0"/>
              </a:spcAft>
              <a:defRPr sz="4400">
                <a:solidFill>
                  <a:schemeClr val="tx2"/>
                </a:solidFill>
                <a:latin typeface="Arial" charset="0"/>
              </a:defRPr>
            </a:lvl7pPr>
            <a:lvl8pPr marL="1371600" algn="ctr" fontAlgn="base">
              <a:spcBef>
                <a:spcPct val="0"/>
              </a:spcBef>
              <a:spcAft>
                <a:spcPct val="0"/>
              </a:spcAft>
              <a:defRPr sz="4400">
                <a:solidFill>
                  <a:schemeClr val="tx2"/>
                </a:solidFill>
                <a:latin typeface="Arial" charset="0"/>
              </a:defRPr>
            </a:lvl8pPr>
            <a:lvl9pPr marL="1828800" algn="ctr" fontAlgn="base">
              <a:spcBef>
                <a:spcPct val="0"/>
              </a:spcBef>
              <a:spcAft>
                <a:spcPct val="0"/>
              </a:spcAft>
              <a:defRPr sz="4400">
                <a:solidFill>
                  <a:schemeClr val="tx2"/>
                </a:solidFill>
                <a:latin typeface="Arial" charset="0"/>
              </a:defRPr>
            </a:lvl9pPr>
          </a:lstStyle>
          <a:p>
            <a:r>
              <a:rPr lang="en-GB" dirty="0"/>
              <a:t>2: Agriculture as a driver of GHG emissions</a:t>
            </a:r>
          </a:p>
        </p:txBody>
      </p:sp>
      <p:sp>
        <p:nvSpPr>
          <p:cNvPr id="13315" name="Rectangle 4"/>
          <p:cNvSpPr>
            <a:spLocks noChangeArrowheads="1"/>
          </p:cNvSpPr>
          <p:nvPr/>
        </p:nvSpPr>
        <p:spPr bwMode="auto">
          <a:xfrm>
            <a:off x="7441803" y="6550223"/>
            <a:ext cx="1702197" cy="307777"/>
          </a:xfrm>
          <a:prstGeom prst="rect">
            <a:avLst/>
          </a:prstGeom>
          <a:noFill/>
          <a:ln w="9525">
            <a:noFill/>
            <a:miter lim="800000"/>
            <a:headEnd/>
            <a:tailEnd/>
          </a:ln>
        </p:spPr>
        <p:txBody>
          <a:bodyPr wrap="none" anchor="ctr">
            <a:spAutoFit/>
          </a:bodyPr>
          <a:lstStyle/>
          <a:p>
            <a:r>
              <a:rPr lang="en-GB" sz="1400" i="1" dirty="0" err="1" smtClean="0">
                <a:solidFill>
                  <a:schemeClr val="bg2"/>
                </a:solidFill>
              </a:rPr>
              <a:t>EarthTrends</a:t>
            </a:r>
            <a:r>
              <a:rPr lang="en-GB" sz="1400" i="1" dirty="0">
                <a:solidFill>
                  <a:schemeClr val="bg2"/>
                </a:solidFill>
              </a:rPr>
              <a:t>, </a:t>
            </a:r>
            <a:r>
              <a:rPr lang="en-GB" sz="1400" dirty="0" smtClean="0">
                <a:solidFill>
                  <a:schemeClr val="bg2"/>
                </a:solidFill>
              </a:rPr>
              <a:t>2008</a:t>
            </a:r>
            <a:r>
              <a:rPr lang="en-GB" sz="1400" i="1" dirty="0" smtClean="0">
                <a:solidFill>
                  <a:schemeClr val="bg2"/>
                </a:solidFill>
              </a:rPr>
              <a:t> </a:t>
            </a:r>
            <a:endParaRPr lang="en-GB" sz="1400" i="1" dirty="0">
              <a:solidFill>
                <a:schemeClr val="bg2"/>
              </a:solidFill>
            </a:endParaRPr>
          </a:p>
        </p:txBody>
      </p:sp>
      <p:sp>
        <p:nvSpPr>
          <p:cNvPr id="12" name="Line 4"/>
          <p:cNvSpPr>
            <a:spLocks noChangeShapeType="1"/>
          </p:cNvSpPr>
          <p:nvPr/>
        </p:nvSpPr>
        <p:spPr bwMode="auto">
          <a:xfrm>
            <a:off x="1588" y="1371600"/>
            <a:ext cx="9142412" cy="0"/>
          </a:xfrm>
          <a:prstGeom prst="line">
            <a:avLst/>
          </a:prstGeom>
          <a:noFill/>
          <a:ln w="25400">
            <a:solidFill>
              <a:srgbClr val="98BE71"/>
            </a:solidFill>
            <a:round/>
            <a:headEnd type="none" w="sm" len="sm"/>
            <a:tailEnd type="none" w="sm" len="sm"/>
          </a:ln>
        </p:spPr>
        <p:txBody>
          <a:bodyPr wrap="none" anchor="ctr"/>
          <a:lstStyle/>
          <a:p>
            <a:endParaRPr lang="en-GB" dirty="0"/>
          </a:p>
        </p:txBody>
      </p:sp>
      <p:sp>
        <p:nvSpPr>
          <p:cNvPr id="13" name="Line 5"/>
          <p:cNvSpPr>
            <a:spLocks noChangeShapeType="1"/>
          </p:cNvSpPr>
          <p:nvPr/>
        </p:nvSpPr>
        <p:spPr bwMode="auto">
          <a:xfrm>
            <a:off x="1588" y="1143000"/>
            <a:ext cx="9142412" cy="0"/>
          </a:xfrm>
          <a:prstGeom prst="line">
            <a:avLst/>
          </a:prstGeom>
          <a:noFill/>
          <a:ln w="25400">
            <a:solidFill>
              <a:srgbClr val="00ACE8"/>
            </a:solidFill>
            <a:round/>
            <a:headEnd type="none" w="sm" len="sm"/>
            <a:tailEnd type="none" w="sm" len="sm"/>
          </a:ln>
        </p:spPr>
        <p:txBody>
          <a:bodyPr wrap="none" anchor="ctr"/>
          <a:lstStyle/>
          <a:p>
            <a:endParaRPr lang="en-GB" dirty="0"/>
          </a:p>
        </p:txBody>
      </p:sp>
    </p:spTree>
    <p:extLst>
      <p:ext uri="{BB962C8B-B14F-4D97-AF65-F5344CB8AC3E}">
        <p14:creationId xmlns="" xmlns:p14="http://schemas.microsoft.com/office/powerpoint/2010/main" val="3389653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6"/>
          <p:cNvSpPr txBox="1">
            <a:spLocks noChangeArrowheads="1"/>
          </p:cNvSpPr>
          <p:nvPr/>
        </p:nvSpPr>
        <p:spPr bwMode="auto">
          <a:xfrm>
            <a:off x="5121170" y="6523329"/>
            <a:ext cx="3995936" cy="307777"/>
          </a:xfrm>
          <a:prstGeom prst="rect">
            <a:avLst/>
          </a:prstGeom>
          <a:solidFill>
            <a:srgbClr val="FFFFFF"/>
          </a:solidFill>
          <a:ln w="9525">
            <a:noFill/>
            <a:miter lim="800000"/>
            <a:headEnd/>
            <a:tailEnd/>
          </a:ln>
          <a:effectLst/>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r"/>
            <a:r>
              <a:rPr lang="en-GB" sz="1400" i="1" dirty="0" smtClean="0">
                <a:solidFill>
                  <a:schemeClr val="bg2"/>
                </a:solidFill>
                <a:latin typeface="Calibri" pitchFamily="34" charset="0"/>
              </a:rPr>
              <a:t>Campbell 2011, based on Bennett </a:t>
            </a:r>
            <a:r>
              <a:rPr lang="en-GB" sz="1400" i="1" dirty="0">
                <a:solidFill>
                  <a:schemeClr val="bg2"/>
                </a:solidFill>
                <a:latin typeface="Calibri" pitchFamily="34" charset="0"/>
              </a:rPr>
              <a:t>et al. </a:t>
            </a:r>
            <a:r>
              <a:rPr lang="en-GB" sz="1400" i="1" dirty="0" smtClean="0">
                <a:solidFill>
                  <a:schemeClr val="bg2"/>
                </a:solidFill>
                <a:latin typeface="Calibri" pitchFamily="34" charset="0"/>
              </a:rPr>
              <a:t>(in prep.) </a:t>
            </a:r>
          </a:p>
        </p:txBody>
      </p:sp>
      <p:grpSp>
        <p:nvGrpSpPr>
          <p:cNvPr id="10" name="Group 9"/>
          <p:cNvGrpSpPr/>
          <p:nvPr/>
        </p:nvGrpSpPr>
        <p:grpSpPr>
          <a:xfrm>
            <a:off x="504883" y="1095527"/>
            <a:ext cx="8201025" cy="5324475"/>
            <a:chOff x="504883" y="1095527"/>
            <a:chExt cx="8201025" cy="5324475"/>
          </a:xfrm>
        </p:grpSpPr>
        <p:pic>
          <p:nvPicPr>
            <p:cNvPr id="4098" name="Picture 2" descr="C:\Users\John\Desktop\GECAFS\Resource papers\Planetary Boundaries orig diagram.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04883" y="1095527"/>
              <a:ext cx="8201025" cy="53244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Isosceles Triangle 1"/>
            <p:cNvSpPr/>
            <p:nvPr/>
          </p:nvSpPr>
          <p:spPr>
            <a:xfrm rot="17307384">
              <a:off x="5273370" y="3146280"/>
              <a:ext cx="581334" cy="165719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92D050"/>
                </a:solidFill>
              </a:endParaRPr>
            </a:p>
          </p:txBody>
        </p:sp>
        <p:sp>
          <p:nvSpPr>
            <p:cNvPr id="3" name="Isosceles Triangle 2"/>
            <p:cNvSpPr/>
            <p:nvPr/>
          </p:nvSpPr>
          <p:spPr>
            <a:xfrm rot="3668437">
              <a:off x="3365436" y="3249108"/>
              <a:ext cx="1245182" cy="1742305"/>
            </a:xfrm>
            <a:prstGeom prst="triangle">
              <a:avLst>
                <a:gd name="adj" fmla="val 51387"/>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92D050"/>
                </a:solidFill>
              </a:endParaRPr>
            </a:p>
          </p:txBody>
        </p:sp>
        <p:sp>
          <p:nvSpPr>
            <p:cNvPr id="5" name="Isosceles Triangle 4"/>
            <p:cNvSpPr/>
            <p:nvPr/>
          </p:nvSpPr>
          <p:spPr>
            <a:xfrm rot="18455932" flipH="1">
              <a:off x="4869378" y="3622486"/>
              <a:ext cx="159768" cy="477499"/>
            </a:xfrm>
            <a:prstGeom prst="triangle">
              <a:avLst>
                <a:gd name="adj" fmla="val 5016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92D050"/>
                </a:solidFill>
              </a:endParaRPr>
            </a:p>
          </p:txBody>
        </p:sp>
        <p:sp>
          <p:nvSpPr>
            <p:cNvPr id="4" name="Isosceles Triangle 3"/>
            <p:cNvSpPr/>
            <p:nvPr/>
          </p:nvSpPr>
          <p:spPr>
            <a:xfrm rot="10800000">
              <a:off x="4587271" y="3209455"/>
              <a:ext cx="345989" cy="494246"/>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92D050"/>
                </a:solidFill>
              </a:endParaRPr>
            </a:p>
          </p:txBody>
        </p:sp>
        <p:sp>
          <p:nvSpPr>
            <p:cNvPr id="9" name="Isosceles Triangle 8"/>
            <p:cNvSpPr/>
            <p:nvPr/>
          </p:nvSpPr>
          <p:spPr>
            <a:xfrm rot="20349531">
              <a:off x="4686760" y="3704381"/>
              <a:ext cx="286967" cy="401985"/>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92D050"/>
                </a:solidFill>
              </a:endParaRPr>
            </a:p>
          </p:txBody>
        </p:sp>
      </p:grpSp>
      <p:sp>
        <p:nvSpPr>
          <p:cNvPr id="7" name="TextBox 6"/>
          <p:cNvSpPr txBox="1"/>
          <p:nvPr/>
        </p:nvSpPr>
        <p:spPr>
          <a:xfrm>
            <a:off x="590838" y="43243"/>
            <a:ext cx="7906044" cy="1077218"/>
          </a:xfrm>
          <a:prstGeom prst="rect">
            <a:avLst/>
          </a:prstGeom>
          <a:noFill/>
        </p:spPr>
        <p:txBody>
          <a:bodyPr wrap="square" rtlCol="0">
            <a:spAutoFit/>
          </a:bodyPr>
          <a:lstStyle/>
          <a:p>
            <a:pPr algn="ctr"/>
            <a:r>
              <a:rPr lang="en-GB" sz="3200" b="1" dirty="0" smtClean="0"/>
              <a:t>Contribution of agriculture to</a:t>
            </a:r>
          </a:p>
          <a:p>
            <a:pPr algn="ctr"/>
            <a:r>
              <a:rPr lang="en-GB" sz="3200" b="1" dirty="0" smtClean="0"/>
              <a:t>crossing planetary boundaries</a:t>
            </a:r>
            <a:endParaRPr lang="en-GB" sz="3200" b="1" dirty="0"/>
          </a:p>
        </p:txBody>
      </p:sp>
    </p:spTree>
    <p:extLst>
      <p:ext uri="{BB962C8B-B14F-4D97-AF65-F5344CB8AC3E}">
        <p14:creationId xmlns="" xmlns:p14="http://schemas.microsoft.com/office/powerpoint/2010/main" val="10400408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http://www.greenpeace.org/international/ReSizes/OriginalWatermarked/Global/international/planet-2/image/2008/5/overfishing-of-bluefin-tuna-in.jpg"/>
          <p:cNvSpPr>
            <a:spLocks noChangeAspect="1" noChangeArrowheads="1"/>
          </p:cNvSpPr>
          <p:nvPr/>
        </p:nvSpPr>
        <p:spPr bwMode="auto">
          <a:xfrm>
            <a:off x="155575" y="-1524000"/>
            <a:ext cx="4762500" cy="318135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7171" name="Picture 3"/>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t="-1" b="9574"/>
          <a:stretch/>
        </p:blipFill>
        <p:spPr bwMode="auto">
          <a:xfrm>
            <a:off x="300553" y="1399579"/>
            <a:ext cx="8731135" cy="527417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437257" y="2417747"/>
            <a:ext cx="7011932" cy="36988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590838" y="43243"/>
            <a:ext cx="7906044" cy="1077218"/>
          </a:xfrm>
          <a:prstGeom prst="rect">
            <a:avLst/>
          </a:prstGeom>
          <a:noFill/>
        </p:spPr>
        <p:txBody>
          <a:bodyPr wrap="square" rtlCol="0">
            <a:spAutoFit/>
          </a:bodyPr>
          <a:lstStyle/>
          <a:p>
            <a:pPr algn="ctr"/>
            <a:r>
              <a:rPr lang="en-GB" sz="3200" b="1" dirty="0" smtClean="0"/>
              <a:t>Contribution of capture fisheries to</a:t>
            </a:r>
          </a:p>
          <a:p>
            <a:pPr algn="ctr"/>
            <a:r>
              <a:rPr lang="en-GB" sz="3200" b="1" dirty="0" smtClean="0"/>
              <a:t>crossing planetary boundaries</a:t>
            </a:r>
            <a:endParaRPr lang="en-GB" sz="3200" b="1" dirty="0"/>
          </a:p>
        </p:txBody>
      </p:sp>
    </p:spTree>
    <p:extLst>
      <p:ext uri="{BB962C8B-B14F-4D97-AF65-F5344CB8AC3E}">
        <p14:creationId xmlns="" xmlns:p14="http://schemas.microsoft.com/office/powerpoint/2010/main" val="1113077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6084</TotalTime>
  <Words>2163</Words>
  <Application>Microsoft Office PowerPoint</Application>
  <PresentationFormat>Bildspel på skärmen (4:3)</PresentationFormat>
  <Paragraphs>514</Paragraphs>
  <Slides>51</Slides>
  <Notes>41</Notes>
  <HiddenSlides>0</HiddenSlides>
  <MMClips>0</MMClips>
  <ScaleCrop>false</ScaleCrop>
  <HeadingPairs>
    <vt:vector size="6" baseType="variant">
      <vt:variant>
        <vt:lpstr>Tema</vt:lpstr>
      </vt:variant>
      <vt:variant>
        <vt:i4>1</vt:i4>
      </vt:variant>
      <vt:variant>
        <vt:lpstr>Serverprogram för OLE-inbäddning</vt:lpstr>
      </vt:variant>
      <vt:variant>
        <vt:i4>2</vt:i4>
      </vt:variant>
      <vt:variant>
        <vt:lpstr>Bildrubriker</vt:lpstr>
      </vt:variant>
      <vt:variant>
        <vt:i4>51</vt:i4>
      </vt:variant>
    </vt:vector>
  </HeadingPairs>
  <TitlesOfParts>
    <vt:vector size="54" baseType="lpstr">
      <vt:lpstr>Default Design</vt:lpstr>
      <vt:lpstr>Photo Editor Photo</vt:lpstr>
      <vt:lpstr>Chart</vt:lpstr>
      <vt:lpstr>Bild 1</vt:lpstr>
      <vt:lpstr>Food security…</vt:lpstr>
      <vt:lpstr>Bild 3</vt:lpstr>
      <vt:lpstr>Bild 4</vt:lpstr>
      <vt:lpstr>Bild 5</vt:lpstr>
      <vt:lpstr>Bild 6</vt:lpstr>
      <vt:lpstr>Bild 7</vt:lpstr>
      <vt:lpstr>Bild 8</vt:lpstr>
      <vt:lpstr>Bild 9</vt:lpstr>
      <vt:lpstr>Bild 10</vt:lpstr>
      <vt:lpstr>… and a major proportion of GHG emissions from food systems are not from agriculture</vt:lpstr>
      <vt:lpstr>Bild 12</vt:lpstr>
      <vt:lpstr>Bild 13</vt:lpstr>
      <vt:lpstr>Packaging Food</vt:lpstr>
      <vt:lpstr>Bild 15</vt:lpstr>
      <vt:lpstr>Bild 16</vt:lpstr>
      <vt:lpstr>Bild 17</vt:lpstr>
      <vt:lpstr>Bild 18</vt:lpstr>
      <vt:lpstr>Bild 19</vt:lpstr>
      <vt:lpstr>Bild 20</vt:lpstr>
      <vt:lpstr>Bild 21</vt:lpstr>
      <vt:lpstr>Food systems are already failing many: 1.02 billion people hungry in 2009</vt:lpstr>
      <vt:lpstr>Bild 23</vt:lpstr>
      <vt:lpstr>Bild 24</vt:lpstr>
      <vt:lpstr>Concern that climate change will undermine food production in many parts of the world…</vt:lpstr>
      <vt:lpstr>… further compromised by O3 pollution.</vt:lpstr>
      <vt:lpstr>Bild 27</vt:lpstr>
      <vt:lpstr>Bild 28</vt:lpstr>
      <vt:lpstr>Bild 29</vt:lpstr>
      <vt:lpstr>Weather-induced price spikes affect affordability</vt:lpstr>
      <vt:lpstr>Consequences of the 2008 Food Price Crisis</vt:lpstr>
      <vt:lpstr>Bild 32</vt:lpstr>
      <vt:lpstr>Bild 33</vt:lpstr>
      <vt:lpstr>Adaptation   “doing things differently” </vt:lpstr>
      <vt:lpstr>Adaptation: Improved agriculture, livestock, horticulture, aquaculture, fisheries, … </vt:lpstr>
      <vt:lpstr>Adaptation: Preserving crop varieties for the future</vt:lpstr>
      <vt:lpstr>Bild 37</vt:lpstr>
      <vt:lpstr>Adaptation: Considering novel foods?</vt:lpstr>
      <vt:lpstr>Bild 39</vt:lpstr>
      <vt:lpstr>Bild 40</vt:lpstr>
      <vt:lpstr>Still a need to improve N-use efficiency</vt:lpstr>
      <vt:lpstr>Bild 42</vt:lpstr>
      <vt:lpstr>Mitigation: Sequestering more carbon in soil?</vt:lpstr>
      <vt:lpstr>Mitigation: Reducing food miles?</vt:lpstr>
      <vt:lpstr>Bild 45</vt:lpstr>
      <vt:lpstr>Bild 46</vt:lpstr>
      <vt:lpstr>Bild 47</vt:lpstr>
      <vt:lpstr>Reducing food waste</vt:lpstr>
      <vt:lpstr>Bild 49</vt:lpstr>
      <vt:lpstr>Bild 50</vt:lpstr>
      <vt:lpstr>Bild 51</vt:lpstr>
    </vt:vector>
  </TitlesOfParts>
  <Company>ciat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Cambio climático en agricultura: ¿Qué impactos esperamos y cómo empezamos a prepararnos?</dc:title>
  <dc:creator>ajarvis</dc:creator>
  <cp:lastModifiedBy>astrid</cp:lastModifiedBy>
  <cp:revision>769</cp:revision>
  <dcterms:created xsi:type="dcterms:W3CDTF">2009-06-10T13:02:23Z</dcterms:created>
  <dcterms:modified xsi:type="dcterms:W3CDTF">2012-04-18T14:51:24Z</dcterms:modified>
</cp:coreProperties>
</file>