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74" r:id="rId4"/>
    <p:sldId id="257" r:id="rId5"/>
    <p:sldId id="273" r:id="rId6"/>
    <p:sldId id="259" r:id="rId7"/>
    <p:sldId id="264" r:id="rId8"/>
    <p:sldId id="270" r:id="rId9"/>
  </p:sldIdLst>
  <p:sldSz cx="9144000" cy="6858000" type="screen4x3"/>
  <p:notesSz cx="6662738" cy="9906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493BAA8B-F8E0-460B-A9CF-9BC9006CDEC5}"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3D4F86B6-7DB8-4078-8420-C7A668956F6C}" type="slidenum">
              <a:rPr lang="fr-F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774357DA-FCE8-4BDA-A7CD-B868FEF32B24}" type="slidenum">
              <a:rPr lang="fr-F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7D5E43A4-6F83-4855-AC58-B608AE137B85}" type="slidenum">
              <a:rPr lang="fr-F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0CEEF32A-336D-4026-AC24-DB2A27C8287E}" type="slidenum">
              <a:rPr lang="fr-F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C712E6BB-AF50-4BAE-85EC-C4954EF9170C}" type="slidenum">
              <a:rPr lang="fr-F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99213394-E2EE-4209-9AF3-DFBD6CB7D845}" type="slidenum">
              <a:rPr lang="fr-F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E13E729F-F416-4A1E-9D0F-D5BE0F1F8976}" type="slidenum">
              <a:rPr lang="fr-F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7AC7696D-4D5B-4924-A238-9418AACBE510}" type="slidenum">
              <a:rPr lang="fr-F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3F8FA4E4-31C9-4818-9613-520E9C183320}" type="slidenum">
              <a:rPr lang="fr-F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6E7E707A-04F1-45CA-921A-317013703EE2}" type="slidenum">
              <a:rPr lang="fr-F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E291031-F867-4D13-906C-DC08597FFE3F}" type="slidenum">
              <a:rPr lang="fr-F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468313" y="476250"/>
            <a:ext cx="8280400" cy="1008063"/>
          </a:xfrm>
        </p:spPr>
        <p:txBody>
          <a:bodyPr/>
          <a:lstStyle/>
          <a:p>
            <a:r>
              <a:rPr lang="fr-FR" sz="4000"/>
              <a:t>PHILOSOPHICAL DISAGREEMENT</a:t>
            </a:r>
          </a:p>
        </p:txBody>
      </p:sp>
      <p:sp>
        <p:nvSpPr>
          <p:cNvPr id="22531" name="Rectangle 3"/>
          <p:cNvSpPr>
            <a:spLocks noGrp="1" noChangeArrowheads="1"/>
          </p:cNvSpPr>
          <p:nvPr>
            <p:ph type="subTitle" idx="1"/>
          </p:nvPr>
        </p:nvSpPr>
        <p:spPr>
          <a:xfrm>
            <a:off x="1116013" y="2133600"/>
            <a:ext cx="7200900" cy="3887788"/>
          </a:xfrm>
        </p:spPr>
        <p:txBody>
          <a:bodyPr/>
          <a:lstStyle/>
          <a:p>
            <a:pPr algn="l">
              <a:lnSpc>
                <a:spcPct val="80000"/>
              </a:lnSpc>
            </a:pPr>
            <a:r>
              <a:rPr lang="fr-FR" sz="2000" b="1"/>
              <a:t>Heisenberg</a:t>
            </a:r>
          </a:p>
          <a:p>
            <a:pPr algn="l">
              <a:lnSpc>
                <a:spcPct val="80000"/>
              </a:lnSpc>
            </a:pPr>
            <a:r>
              <a:rPr lang="fr-FR" sz="2000"/>
              <a:t>Causality law has it that if we know the present, then we can predict the future.</a:t>
            </a:r>
          </a:p>
          <a:p>
            <a:pPr algn="l">
              <a:lnSpc>
                <a:spcPct val="80000"/>
              </a:lnSpc>
            </a:pPr>
            <a:r>
              <a:rPr lang="fr-FR" sz="2000"/>
              <a:t>Be aware: in this formulation, it is not the consequence, but the premise, that is false. As a matter of principle, we cannot know all determining elements of the present.</a:t>
            </a:r>
          </a:p>
          <a:p>
            <a:pPr algn="l">
              <a:lnSpc>
                <a:spcPct val="80000"/>
              </a:lnSpc>
            </a:pPr>
            <a:endParaRPr lang="fr-FR" sz="2000"/>
          </a:p>
          <a:p>
            <a:pPr algn="l">
              <a:lnSpc>
                <a:spcPct val="80000"/>
              </a:lnSpc>
            </a:pPr>
            <a:r>
              <a:rPr lang="fr-FR" sz="1600"/>
              <a:t>		(M</a:t>
            </a:r>
            <a:r>
              <a:rPr lang="fr-FR" sz="1800"/>
              <a:t>emorial Solvay Conference, Brussels 1962)</a:t>
            </a:r>
          </a:p>
          <a:p>
            <a:pPr algn="l">
              <a:lnSpc>
                <a:spcPct val="80000"/>
              </a:lnSpc>
            </a:pPr>
            <a:endParaRPr lang="fr-FR" sz="1800"/>
          </a:p>
          <a:p>
            <a:pPr algn="l">
              <a:lnSpc>
                <a:spcPct val="80000"/>
              </a:lnSpc>
            </a:pPr>
            <a:r>
              <a:rPr lang="fr-FR" sz="2000" b="1"/>
              <a:t>Einstein</a:t>
            </a:r>
          </a:p>
          <a:p>
            <a:pPr algn="l">
              <a:lnSpc>
                <a:spcPct val="80000"/>
              </a:lnSpc>
            </a:pPr>
            <a:r>
              <a:rPr lang="fr-FR" sz="2000"/>
              <a:t>I am at all events convinced that He does not play dice.</a:t>
            </a:r>
          </a:p>
          <a:p>
            <a:pPr algn="l">
              <a:lnSpc>
                <a:spcPct val="80000"/>
              </a:lnSpc>
            </a:pPr>
            <a:r>
              <a:rPr lang="fr-FR" sz="1800"/>
              <a:t>				</a:t>
            </a:r>
          </a:p>
          <a:p>
            <a:pPr algn="l">
              <a:lnSpc>
                <a:spcPct val="80000"/>
              </a:lnSpc>
            </a:pPr>
            <a:r>
              <a:rPr lang="fr-FR" sz="1800"/>
              <a:t>				(Letter to Max Born, 1926)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900113" y="549275"/>
            <a:ext cx="7415212" cy="1150938"/>
          </a:xfrm>
          <a:noFill/>
          <a:ln/>
        </p:spPr>
        <p:txBody>
          <a:bodyPr/>
          <a:lstStyle/>
          <a:p>
            <a:pPr>
              <a:lnSpc>
                <a:spcPct val="80000"/>
              </a:lnSpc>
            </a:pPr>
            <a:r>
              <a:rPr lang="fr-FR"/>
              <a:t/>
            </a:r>
            <a:br>
              <a:rPr lang="fr-FR"/>
            </a:br>
            <a:r>
              <a:rPr lang="fr-FR" sz="4000"/>
              <a:t>INTRINSIC UNCERTAINTY AND MODELS</a:t>
            </a:r>
            <a:r>
              <a:rPr lang="fr-FR"/>
              <a:t> </a:t>
            </a:r>
            <a:br>
              <a:rPr lang="fr-FR"/>
            </a:br>
            <a:endParaRPr lang="fr-FR"/>
          </a:p>
        </p:txBody>
      </p:sp>
      <p:sp>
        <p:nvSpPr>
          <p:cNvPr id="2054" name="Rectangle 6"/>
          <p:cNvSpPr>
            <a:spLocks noGrp="1" noChangeArrowheads="1"/>
          </p:cNvSpPr>
          <p:nvPr>
            <p:ph type="subTitle" idx="1"/>
          </p:nvPr>
        </p:nvSpPr>
        <p:spPr>
          <a:xfrm>
            <a:off x="971550" y="1773238"/>
            <a:ext cx="7056438" cy="4392612"/>
          </a:xfrm>
        </p:spPr>
        <p:txBody>
          <a:bodyPr/>
          <a:lstStyle/>
          <a:p>
            <a:pPr>
              <a:lnSpc>
                <a:spcPct val="80000"/>
              </a:lnSpc>
            </a:pPr>
            <a:endParaRPr lang="fr-FR" sz="600"/>
          </a:p>
          <a:p>
            <a:pPr algn="dist">
              <a:lnSpc>
                <a:spcPct val="80000"/>
              </a:lnSpc>
            </a:pPr>
            <a:r>
              <a:rPr lang="fr-FR" sz="1400"/>
              <a:t/>
            </a:r>
            <a:br>
              <a:rPr lang="fr-FR" sz="1400"/>
            </a:br>
            <a:r>
              <a:rPr lang="en-GB" sz="2000"/>
              <a:t>Because of the complexity, it is extremely difficult for even the most capable ecologists to study a forest ecosystem in its full detail, and so they develop simplified concepts about the workings of the ecosystem, focusing on a few components and their interactions that are thought to be particularly significant. This conceptualization of the ecosystem web of interactions is called a model. To be sure, different ecologists may perceive the interactions differently, weigh the participation of the different components differently and, therefore, develop different models. Because of the complexity, the ecosystem is imperfectly understood and uncertainty about how it all hangs together is attendant.</a:t>
            </a:r>
            <a:endParaRPr lang="fr-FR" sz="1400"/>
          </a:p>
          <a:p>
            <a:pPr algn="l">
              <a:lnSpc>
                <a:spcPct val="80000"/>
              </a:lnSpc>
            </a:pPr>
            <a:r>
              <a:rPr lang="fr-FR" sz="1400"/>
              <a:t>					</a:t>
            </a:r>
          </a:p>
          <a:p>
            <a:pPr algn="l">
              <a:lnSpc>
                <a:spcPct val="80000"/>
              </a:lnSpc>
            </a:pPr>
            <a:endParaRPr lang="fr-FR" sz="1600"/>
          </a:p>
          <a:p>
            <a:pPr algn="r">
              <a:lnSpc>
                <a:spcPct val="80000"/>
              </a:lnSpc>
            </a:pPr>
            <a:r>
              <a:rPr lang="fr-FR" sz="1600"/>
              <a:t>Pollack (2003)</a:t>
            </a:r>
          </a:p>
          <a:p>
            <a:pPr algn="l">
              <a:lnSpc>
                <a:spcPct val="80000"/>
              </a:lnSpc>
            </a:pPr>
            <a:endParaRPr lang="fr-FR" sz="1600"/>
          </a:p>
          <a:p>
            <a:pPr algn="l">
              <a:lnSpc>
                <a:spcPct val="80000"/>
              </a:lnSpc>
            </a:pPr>
            <a:endParaRPr lang="fr-FR" sz="1600"/>
          </a:p>
          <a:p>
            <a:pPr algn="l">
              <a:lnSpc>
                <a:spcPct val="80000"/>
              </a:lnSpc>
            </a:pPr>
            <a:endParaRPr lang="fr-FR" sz="1600"/>
          </a:p>
          <a:p>
            <a:pPr algn="l">
              <a:lnSpc>
                <a:spcPct val="80000"/>
              </a:lnSpc>
            </a:pPr>
            <a:endParaRPr lang="fr-FR" sz="1600"/>
          </a:p>
          <a:p>
            <a:pPr algn="l">
              <a:lnSpc>
                <a:spcPct val="80000"/>
              </a:lnSpc>
            </a:pPr>
            <a:endParaRPr lang="fr-FR" sz="16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fr-FR"/>
              <a:t>ABOUT SCIENCE</a:t>
            </a:r>
          </a:p>
        </p:txBody>
      </p:sp>
      <p:sp>
        <p:nvSpPr>
          <p:cNvPr id="24579" name="Rectangle 3"/>
          <p:cNvSpPr>
            <a:spLocks noGrp="1" noChangeArrowheads="1"/>
          </p:cNvSpPr>
          <p:nvPr>
            <p:ph type="body" idx="1"/>
          </p:nvPr>
        </p:nvSpPr>
        <p:spPr/>
        <p:txBody>
          <a:bodyPr/>
          <a:lstStyle/>
          <a:p>
            <a:pPr>
              <a:lnSpc>
                <a:spcPct val="90000"/>
              </a:lnSpc>
            </a:pPr>
            <a:r>
              <a:rPr lang="fr-FR" sz="2800"/>
              <a:t>The credibility of science depends as much on how it operates as a collective entreprise, as it does on principles regulating the type of information that this entreprise accepts and transforms into knowledge.</a:t>
            </a:r>
          </a:p>
          <a:p>
            <a:pPr>
              <a:lnSpc>
                <a:spcPct val="90000"/>
              </a:lnSpc>
              <a:buFontTx/>
              <a:buNone/>
            </a:pPr>
            <a:endParaRPr lang="fr-FR" sz="2800"/>
          </a:p>
          <a:p>
            <a:pPr>
              <a:lnSpc>
                <a:spcPct val="90000"/>
              </a:lnSpc>
            </a:pPr>
            <a:r>
              <a:rPr lang="fr-FR" sz="2800"/>
              <a:t>Normal science is mindset that can take hold of researchers in any field of academic science.</a:t>
            </a:r>
          </a:p>
          <a:p>
            <a:pPr>
              <a:lnSpc>
                <a:spcPct val="90000"/>
              </a:lnSpc>
              <a:buFontTx/>
              <a:buNone/>
            </a:pPr>
            <a:endParaRPr lang="fr-FR" sz="2800"/>
          </a:p>
          <a:p>
            <a:pPr algn="r">
              <a:lnSpc>
                <a:spcPct val="90000"/>
              </a:lnSpc>
              <a:buFontTx/>
              <a:buNone/>
            </a:pPr>
            <a:r>
              <a:rPr lang="fr-FR" sz="2800"/>
              <a:t>Ziman (2000)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fr-FR">
                <a:solidFill>
                  <a:schemeClr val="tx1"/>
                </a:solidFill>
                <a:cs typeface="Times New Roman" pitchFamily="18" charset="0"/>
              </a:rPr>
              <a:t>RISK AND UNCERTAINTY</a:t>
            </a:r>
          </a:p>
        </p:txBody>
      </p:sp>
      <p:sp>
        <p:nvSpPr>
          <p:cNvPr id="4099" name="Rectangle 3"/>
          <p:cNvSpPr>
            <a:spLocks noGrp="1" noChangeArrowheads="1"/>
          </p:cNvSpPr>
          <p:nvPr>
            <p:ph type="body" idx="1"/>
          </p:nvPr>
        </p:nvSpPr>
        <p:spPr>
          <a:xfrm>
            <a:off x="827088" y="1341438"/>
            <a:ext cx="7993062" cy="4032250"/>
          </a:xfrm>
        </p:spPr>
        <p:txBody>
          <a:bodyPr/>
          <a:lstStyle/>
          <a:p>
            <a:pPr marL="77788" indent="-77788">
              <a:lnSpc>
                <a:spcPct val="80000"/>
              </a:lnSpc>
              <a:buFontTx/>
              <a:buNone/>
            </a:pPr>
            <a:endParaRPr lang="en-US" sz="1200"/>
          </a:p>
          <a:p>
            <a:pPr marL="77788" indent="-77788" algn="dist">
              <a:lnSpc>
                <a:spcPct val="80000"/>
              </a:lnSpc>
              <a:buFontTx/>
              <a:buNone/>
            </a:pPr>
            <a:r>
              <a:rPr lang="en-US" sz="2000"/>
              <a:t>The decision maker would act as if she chooses the action that maximizes a weighted average of the worst expected utility and the best expected utility, where best and worst are calculated by comparing expected utilities using the different probability distributions. The weight placed on the worst outcome would be influenced by concern of the individual about the magnitude of associated threats, or pessimism, and possibly any hunch about which probability might be more or less plausible. It is an explicit embodiment of “aversion to uncertainty”, sometimes called “aversion to ambiguity”, and is an expression of the “precautionary principle”.</a:t>
            </a:r>
            <a:endParaRPr lang="fr-FR" sz="2000"/>
          </a:p>
          <a:p>
            <a:pPr marL="77788" indent="-77788">
              <a:lnSpc>
                <a:spcPct val="80000"/>
              </a:lnSpc>
            </a:pPr>
            <a:endParaRPr lang="en-US" sz="2000"/>
          </a:p>
          <a:p>
            <a:pPr marL="77788" indent="-77788">
              <a:lnSpc>
                <a:spcPct val="80000"/>
              </a:lnSpc>
              <a:buFontTx/>
              <a:buNone/>
            </a:pPr>
            <a:r>
              <a:rPr lang="en-US" sz="1200"/>
              <a:t>					</a:t>
            </a:r>
          </a:p>
          <a:p>
            <a:pPr marL="77788" indent="-77788">
              <a:lnSpc>
                <a:spcPct val="80000"/>
              </a:lnSpc>
              <a:buFontTx/>
              <a:buNone/>
            </a:pPr>
            <a:r>
              <a:rPr lang="en-US" sz="1200"/>
              <a:t>						</a:t>
            </a:r>
            <a:r>
              <a:rPr lang="en-US" sz="1400"/>
              <a:t>Stern Review, Section 2.5</a:t>
            </a:r>
            <a:endParaRPr lang="fr-FR" sz="1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1354137"/>
          </a:xfrm>
        </p:spPr>
        <p:txBody>
          <a:bodyPr/>
          <a:lstStyle/>
          <a:p>
            <a:r>
              <a:rPr lang="fr-FR" sz="3600"/>
              <a:t>CENTRAL RESULT FOR DECISIONS UNDER UNCERTAINTY</a:t>
            </a:r>
          </a:p>
        </p:txBody>
      </p:sp>
      <p:sp>
        <p:nvSpPr>
          <p:cNvPr id="23555" name="Rectangle 3"/>
          <p:cNvSpPr>
            <a:spLocks noGrp="1" noChangeArrowheads="1"/>
          </p:cNvSpPr>
          <p:nvPr>
            <p:ph type="body" idx="1"/>
          </p:nvPr>
        </p:nvSpPr>
        <p:spPr>
          <a:xfrm>
            <a:off x="395288" y="1773238"/>
            <a:ext cx="8424862" cy="4895850"/>
          </a:xfrm>
        </p:spPr>
        <p:txBody>
          <a:bodyPr/>
          <a:lstStyle/>
          <a:p>
            <a:pPr>
              <a:lnSpc>
                <a:spcPct val="90000"/>
              </a:lnSpc>
              <a:buFontTx/>
              <a:buNone/>
            </a:pPr>
            <a:r>
              <a:rPr lang="fr-FR" sz="2400"/>
              <a:t>There exists a closed and convex set P of probability</a:t>
            </a:r>
          </a:p>
          <a:p>
            <a:pPr>
              <a:lnSpc>
                <a:spcPct val="90000"/>
              </a:lnSpc>
              <a:buFontTx/>
              <a:buNone/>
            </a:pPr>
            <a:r>
              <a:rPr lang="fr-FR" sz="2400"/>
              <a:t>distributions on the set X of possible events, and a</a:t>
            </a:r>
          </a:p>
          <a:p>
            <a:pPr>
              <a:lnSpc>
                <a:spcPct val="90000"/>
              </a:lnSpc>
              <a:buFontTx/>
              <a:buNone/>
            </a:pPr>
            <a:r>
              <a:rPr lang="fr-FR" sz="2400"/>
              <a:t>generalized von Neumann – Morgenstern function u on X</a:t>
            </a:r>
          </a:p>
          <a:p>
            <a:pPr>
              <a:lnSpc>
                <a:spcPct val="90000"/>
              </a:lnSpc>
              <a:buFontTx/>
              <a:buNone/>
            </a:pPr>
            <a:r>
              <a:rPr lang="fr-FR" sz="2400"/>
              <a:t>with real numerical values, such that the preferences of the</a:t>
            </a:r>
          </a:p>
          <a:p>
            <a:pPr>
              <a:lnSpc>
                <a:spcPct val="90000"/>
              </a:lnSpc>
              <a:buFontTx/>
              <a:buNone/>
            </a:pPr>
            <a:r>
              <a:rPr lang="fr-FR" sz="2400"/>
              <a:t>decision-maker on the events may be formulated as the</a:t>
            </a:r>
          </a:p>
          <a:p>
            <a:pPr>
              <a:lnSpc>
                <a:spcPct val="90000"/>
              </a:lnSpc>
              <a:buFontTx/>
              <a:buNone/>
            </a:pPr>
            <a:r>
              <a:rPr lang="fr-FR" sz="2400"/>
              <a:t>following weighted sum:</a:t>
            </a:r>
          </a:p>
          <a:p>
            <a:pPr>
              <a:lnSpc>
                <a:spcPct val="90000"/>
              </a:lnSpc>
              <a:buFontTx/>
              <a:buNone/>
            </a:pPr>
            <a:r>
              <a:rPr lang="fr-FR" sz="2400"/>
              <a:t>	</a:t>
            </a:r>
          </a:p>
          <a:p>
            <a:pPr>
              <a:lnSpc>
                <a:spcPct val="90000"/>
              </a:lnSpc>
              <a:buFontTx/>
              <a:buNone/>
            </a:pPr>
            <a:endParaRPr lang="fr-FR" sz="2400"/>
          </a:p>
          <a:p>
            <a:pPr>
              <a:lnSpc>
                <a:spcPct val="90000"/>
              </a:lnSpc>
              <a:buFontTx/>
              <a:buNone/>
            </a:pPr>
            <a:r>
              <a:rPr lang="fr-FR" sz="2400"/>
              <a:t>	</a:t>
            </a:r>
          </a:p>
          <a:p>
            <a:pPr>
              <a:lnSpc>
                <a:spcPct val="90000"/>
              </a:lnSpc>
              <a:buFontTx/>
              <a:buNone/>
            </a:pPr>
            <a:r>
              <a:rPr lang="fr-FR" sz="2400"/>
              <a:t>	</a:t>
            </a:r>
          </a:p>
          <a:p>
            <a:pPr>
              <a:lnSpc>
                <a:spcPct val="90000"/>
              </a:lnSpc>
              <a:buFontTx/>
              <a:buNone/>
            </a:pPr>
            <a:r>
              <a:rPr lang="fr-FR" sz="2400"/>
              <a:t>where the endogenous variable </a:t>
            </a:r>
            <a:r>
              <a:rPr lang="fr-FR" sz="2400">
                <a:sym typeface="Symbol" pitchFamily="18" charset="2"/>
              </a:rPr>
              <a:t> is between 0 and 1, and</a:t>
            </a:r>
          </a:p>
          <a:p>
            <a:pPr>
              <a:lnSpc>
                <a:spcPct val="90000"/>
              </a:lnSpc>
              <a:buFontTx/>
              <a:buNone/>
            </a:pPr>
            <a:r>
              <a:rPr lang="fr-FR" sz="2400">
                <a:sym typeface="Symbol" pitchFamily="18" charset="2"/>
              </a:rPr>
              <a:t>appears as the uncertainty (or ambiguity) aversion index</a:t>
            </a:r>
            <a:r>
              <a:rPr lang="fr-FR" sz="2400"/>
              <a:t> </a:t>
            </a:r>
          </a:p>
        </p:txBody>
      </p:sp>
      <p:pic>
        <p:nvPicPr>
          <p:cNvPr id="23559" name="Picture 7"/>
          <p:cNvPicPr>
            <a:picLocks noChangeAspect="1" noChangeArrowheads="1"/>
          </p:cNvPicPr>
          <p:nvPr/>
        </p:nvPicPr>
        <p:blipFill>
          <a:blip r:embed="rId2" cstate="print"/>
          <a:srcRect/>
          <a:stretch>
            <a:fillRect/>
          </a:stretch>
        </p:blipFill>
        <p:spPr bwMode="auto">
          <a:xfrm>
            <a:off x="2916238" y="4221163"/>
            <a:ext cx="5184775" cy="143033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4213" y="692150"/>
            <a:ext cx="7772400" cy="1470025"/>
          </a:xfrm>
        </p:spPr>
        <p:txBody>
          <a:bodyPr/>
          <a:lstStyle/>
          <a:p>
            <a:r>
              <a:rPr lang="fr-FR"/>
              <a:t>CREDIBLE SCIENCE</a:t>
            </a:r>
          </a:p>
        </p:txBody>
      </p:sp>
      <p:sp>
        <p:nvSpPr>
          <p:cNvPr id="7171" name="Rectangle 3"/>
          <p:cNvSpPr>
            <a:spLocks noGrp="1" noChangeArrowheads="1"/>
          </p:cNvSpPr>
          <p:nvPr>
            <p:ph type="subTitle" idx="1"/>
          </p:nvPr>
        </p:nvSpPr>
        <p:spPr>
          <a:xfrm>
            <a:off x="1042988" y="2276475"/>
            <a:ext cx="7129462" cy="4248150"/>
          </a:xfrm>
        </p:spPr>
        <p:txBody>
          <a:bodyPr/>
          <a:lstStyle/>
          <a:p>
            <a:pPr algn="l">
              <a:lnSpc>
                <a:spcPct val="90000"/>
              </a:lnSpc>
            </a:pPr>
            <a:r>
              <a:rPr lang="fr-FR" sz="2800"/>
              <a:t>Credible science can be translated directly into political power</a:t>
            </a:r>
          </a:p>
          <a:p>
            <a:pPr algn="l">
              <a:lnSpc>
                <a:spcPct val="90000"/>
              </a:lnSpc>
            </a:pPr>
            <a:endParaRPr lang="fr-FR" sz="1200"/>
          </a:p>
          <a:p>
            <a:pPr algn="l">
              <a:lnSpc>
                <a:spcPct val="90000"/>
              </a:lnSpc>
            </a:pPr>
            <a:r>
              <a:rPr lang="fr-FR" sz="2800"/>
              <a:t>Since 1995, at least, controversy has been primarily partisan rather than scientific; it has been deliberately prolonged by poweful interests seeking to generate uncertainty and doubt</a:t>
            </a:r>
          </a:p>
          <a:p>
            <a:pPr>
              <a:lnSpc>
                <a:spcPct val="90000"/>
              </a:lnSpc>
            </a:pPr>
            <a:endParaRPr lang="fr-FR" sz="1800"/>
          </a:p>
          <a:p>
            <a:pPr>
              <a:lnSpc>
                <a:spcPct val="90000"/>
              </a:lnSpc>
            </a:pPr>
            <a:endParaRPr lang="fr-FR" sz="1800"/>
          </a:p>
          <a:p>
            <a:pPr>
              <a:lnSpc>
                <a:spcPct val="90000"/>
              </a:lnSpc>
            </a:pPr>
            <a:r>
              <a:rPr lang="fr-FR" sz="2000"/>
              <a:t>				</a:t>
            </a:r>
            <a:r>
              <a:rPr lang="fr-FR" sz="2400"/>
              <a:t>Edwards (2010)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4213" y="476250"/>
            <a:ext cx="7772400" cy="1470025"/>
          </a:xfrm>
        </p:spPr>
        <p:txBody>
          <a:bodyPr/>
          <a:lstStyle/>
          <a:p>
            <a:r>
              <a:rPr lang="fr-FR" sz="4000"/>
              <a:t>2004 Presidential Campaign</a:t>
            </a:r>
            <a:br>
              <a:rPr lang="fr-FR" sz="4000"/>
            </a:br>
            <a:r>
              <a:rPr lang="fr-FR" sz="4000"/>
              <a:t>THE STRAIGHT TALK  MEMO</a:t>
            </a:r>
          </a:p>
        </p:txBody>
      </p:sp>
      <p:sp>
        <p:nvSpPr>
          <p:cNvPr id="13315" name="Rectangle 3"/>
          <p:cNvSpPr>
            <a:spLocks noGrp="1" noChangeArrowheads="1"/>
          </p:cNvSpPr>
          <p:nvPr>
            <p:ph type="subTitle" idx="1"/>
          </p:nvPr>
        </p:nvSpPr>
        <p:spPr>
          <a:xfrm>
            <a:off x="827088" y="1844675"/>
            <a:ext cx="7777162" cy="4321175"/>
          </a:xfrm>
        </p:spPr>
        <p:txBody>
          <a:bodyPr/>
          <a:lstStyle/>
          <a:p>
            <a:pPr algn="l">
              <a:lnSpc>
                <a:spcPct val="80000"/>
              </a:lnSpc>
            </a:pPr>
            <a:endParaRPr lang="fr-FR" sz="2800"/>
          </a:p>
          <a:p>
            <a:pPr algn="dist">
              <a:lnSpc>
                <a:spcPct val="80000"/>
              </a:lnSpc>
            </a:pPr>
            <a:r>
              <a:rPr lang="fr-FR" sz="2800"/>
              <a:t>The scientific debate remains open. Voters believe that there is no consensus about global warming within the scientific community. Should the public come to believe that the scientific issues are settled, their views about global warming will change accordingly. Therefore you need to continue to make the lack of scientific certainty a primary issue in the debate.</a:t>
            </a:r>
          </a:p>
          <a:p>
            <a:pPr algn="l">
              <a:lnSpc>
                <a:spcPct val="80000"/>
              </a:lnSpc>
            </a:pPr>
            <a:endParaRPr lang="fr-FR" sz="1800"/>
          </a:p>
          <a:p>
            <a:pPr>
              <a:lnSpc>
                <a:spcPct val="80000"/>
              </a:lnSpc>
            </a:pPr>
            <a:endParaRPr lang="fr-FR" sz="1800"/>
          </a:p>
          <a:p>
            <a:pPr>
              <a:lnSpc>
                <a:spcPct val="80000"/>
              </a:lnSpc>
            </a:pPr>
            <a:r>
              <a:rPr lang="fr-FR" sz="1800"/>
              <a:t>					</a:t>
            </a:r>
            <a:r>
              <a:rPr lang="fr-FR" sz="2400"/>
              <a:t>Luntz (2002)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11188" y="404813"/>
            <a:ext cx="7772400" cy="1470025"/>
          </a:xfrm>
        </p:spPr>
        <p:txBody>
          <a:bodyPr/>
          <a:lstStyle/>
          <a:p>
            <a:r>
              <a:rPr lang="fr-FR"/>
              <a:t>DEBATES ABOUT SCIENCE</a:t>
            </a:r>
          </a:p>
        </p:txBody>
      </p:sp>
      <p:sp>
        <p:nvSpPr>
          <p:cNvPr id="19459" name="Rectangle 3"/>
          <p:cNvSpPr>
            <a:spLocks noGrp="1" noChangeArrowheads="1"/>
          </p:cNvSpPr>
          <p:nvPr>
            <p:ph type="subTitle" idx="1"/>
          </p:nvPr>
        </p:nvSpPr>
        <p:spPr>
          <a:xfrm>
            <a:off x="611188" y="1844675"/>
            <a:ext cx="7993062" cy="4321175"/>
          </a:xfrm>
        </p:spPr>
        <p:txBody>
          <a:bodyPr/>
          <a:lstStyle/>
          <a:p>
            <a:pPr algn="dist"/>
            <a:r>
              <a:rPr lang="fr-FR" sz="3100"/>
              <a:t>Because scientists are so quick to acknowledge when something is not exactly correct, the attackers have won many apologies, corrections or reinterpretations, which they have used to argue that all of climate science is frail and uncertain</a:t>
            </a:r>
          </a:p>
          <a:p>
            <a:endParaRPr lang="fr-FR" sz="2400"/>
          </a:p>
          <a:p>
            <a:r>
              <a:rPr lang="fr-FR" sz="2400"/>
              <a:t>					Hoggan (2009)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191</TotalTime>
  <Words>437</Words>
  <Application>Microsoft Office PowerPoint</Application>
  <PresentationFormat>Affichage à l'écran (4:3)</PresentationFormat>
  <Paragraphs>62</Paragraphs>
  <Slides>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Times New Roman</vt:lpstr>
      <vt:lpstr>Symbol</vt:lpstr>
      <vt:lpstr>Modèle par défaut</vt:lpstr>
      <vt:lpstr>PHILOSOPHICAL DISAGREEMENT</vt:lpstr>
      <vt:lpstr> INTRINSIC UNCERTAINTY AND MODELS  </vt:lpstr>
      <vt:lpstr>ABOUT SCIENCE</vt:lpstr>
      <vt:lpstr>RISK AND UNCERTAINTY</vt:lpstr>
      <vt:lpstr>CENTRAL RESULT FOR DECISIONS UNDER UNCERTAINTY</vt:lpstr>
      <vt:lpstr>CREDIBLE SCIENCE</vt:lpstr>
      <vt:lpstr>2004 Presidential Campaign THE STRAIGHT TALK  MEMO</vt:lpstr>
      <vt:lpstr>DEBATES ABOUT SCIENCE</vt:lpstr>
    </vt:vector>
  </TitlesOfParts>
  <Company>FNSP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INTRINSIC UNCERTAINTY AND MODELS   Because of the complexity, it is extremely difficult for even the most capable ecologists to study a forest ecosystem in its full detail, and so they develop simplified concepts about the workings of the ecosystem, focusing on a few components and their interactions that are thought to be particularly significant. This conceptualization of the ecosystem web of interactions is called a model. To be sure, different ecologists may perceive the interactions differently, weigh the participation of the different components differently and, therefore, develop different models. Because of the complexity, the ecosystem is imperfectly understood and uncertainty about how it all hangs together is attendant.       Pollack (2003)</dc:title>
  <dc:creator>FNSP</dc:creator>
  <cp:lastModifiedBy>acer</cp:lastModifiedBy>
  <cp:revision>15</cp:revision>
  <dcterms:created xsi:type="dcterms:W3CDTF">2010-10-07T14:43:58Z</dcterms:created>
  <dcterms:modified xsi:type="dcterms:W3CDTF">2011-12-13T07:13:37Z</dcterms:modified>
</cp:coreProperties>
</file>